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handoutMasterIdLst>
    <p:handoutMasterId r:id="rId17"/>
  </p:handoutMasterIdLst>
  <p:sldIdLst>
    <p:sldId id="256" r:id="rId5"/>
    <p:sldId id="271" r:id="rId6"/>
    <p:sldId id="279" r:id="rId7"/>
    <p:sldId id="281" r:id="rId8"/>
    <p:sldId id="280" r:id="rId9"/>
    <p:sldId id="257" r:id="rId10"/>
    <p:sldId id="275" r:id="rId11"/>
    <p:sldId id="276" r:id="rId12"/>
    <p:sldId id="284" r:id="rId13"/>
    <p:sldId id="285" r:id="rId14"/>
    <p:sldId id="282" r:id="rId15"/>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Lucas Baptista (1170821)" initials="LB(" lastIdx="1" clrIdx="4">
    <p:extLst>
      <p:ext uri="{19B8F6BF-5375-455C-9EA6-DF929625EA0E}">
        <p15:presenceInfo xmlns:p15="http://schemas.microsoft.com/office/powerpoint/2012/main" userId="Lucas Baptista (1170821)" providerId="None"/>
      </p:ext>
    </p:extLst>
  </p:cmAuthor>
  <p:cmAuthor id="6" name="João Paulo Alves" initials="JPA" lastIdx="1" clrIdx="5">
    <p:extLst>
      <p:ext uri="{19B8F6BF-5375-455C-9EA6-DF929625EA0E}">
        <p15:presenceInfo xmlns:p15="http://schemas.microsoft.com/office/powerpoint/2012/main" userId="a36169a967ccab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736" autoAdjust="0"/>
  </p:normalViewPr>
  <p:slideViewPr>
    <p:cSldViewPr snapToGrid="0">
      <p:cViewPr>
        <p:scale>
          <a:sx n="70" d="100"/>
          <a:sy n="70" d="100"/>
        </p:scale>
        <p:origin x="738" y="-7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0-12-20T19:46:27.665" idx="1">
    <p:pos x="10" y="10"/>
    <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dirty="0"/>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B20B07A-6E79-467C-B481-9D15707DB0CA}" type="datetime1">
              <a:rPr lang="pt-PT" smtClean="0"/>
              <a:t>21/12/2020</a:t>
            </a:fld>
            <a:endParaRPr lang="pt-PT" dirty="0"/>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dirty="0"/>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pt-PT" smtClean="0"/>
              <a:t>‹nº›</a:t>
            </a:fld>
            <a:endParaRPr lang="pt-PT"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dirty="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36CBFBC-EE84-47AD-9C16-11249B617058}" type="datetime1">
              <a:rPr lang="pt-PT" noProof="0" smtClean="0"/>
              <a:t>21/12/2020</a:t>
            </a:fld>
            <a:endParaRPr lang="pt-PT" noProof="0"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dirty="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dirty="0"/>
              <a:t>Clique para editar os Estilos de texto do modelo global</a:t>
            </a:r>
          </a:p>
          <a:p>
            <a:pPr lvl="1" rtl="0"/>
            <a:r>
              <a:rPr lang="pt-PT" noProof="0" dirty="0"/>
              <a:t>Segundo nível</a:t>
            </a:r>
          </a:p>
          <a:p>
            <a:pPr lvl="2" rtl="0"/>
            <a:r>
              <a:rPr lang="pt-PT" noProof="0" dirty="0"/>
              <a:t>Terceiro nível</a:t>
            </a:r>
          </a:p>
          <a:p>
            <a:pPr lvl="3" rtl="0"/>
            <a:r>
              <a:rPr lang="pt-PT" noProof="0" dirty="0"/>
              <a:t>Quarto nível</a:t>
            </a:r>
          </a:p>
          <a:p>
            <a:pPr lvl="4" rtl="0"/>
            <a:r>
              <a:rPr lang="pt-PT" noProof="0" dirty="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dirty="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pt-PT" noProof="0" smtClean="0"/>
              <a:t>‹nº›</a:t>
            </a:fld>
            <a:endParaRPr lang="pt-PT"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685800" y="1143000"/>
            <a:ext cx="5486400" cy="3086100"/>
          </a:xfrm>
        </p:spPr>
      </p:sp>
      <p:sp>
        <p:nvSpPr>
          <p:cNvPr id="3" name="Marcador de Posição de Notas 2"/>
          <p:cNvSpPr>
            <a:spLocks noGrp="1"/>
          </p:cNvSpPr>
          <p:nvPr>
            <p:ph type="body" idx="1"/>
          </p:nvPr>
        </p:nvSpPr>
        <p:spPr/>
        <p:txBody>
          <a:bodyPr rtlCol="0"/>
          <a:lstStyle/>
          <a:p>
            <a:pPr rtl="0"/>
            <a:endParaRPr lang="pt-PT" noProof="0" dirty="0"/>
          </a:p>
        </p:txBody>
      </p:sp>
      <p:sp>
        <p:nvSpPr>
          <p:cNvPr id="4" name="Marcador de Posição do Número do Diapositivo 3"/>
          <p:cNvSpPr>
            <a:spLocks noGrp="1"/>
          </p:cNvSpPr>
          <p:nvPr>
            <p:ph type="sldNum" sz="quarter" idx="10"/>
          </p:nvPr>
        </p:nvSpPr>
        <p:spPr/>
        <p:txBody>
          <a:bodyPr rtlCol="0"/>
          <a:lstStyle/>
          <a:p>
            <a:pPr rtl="0"/>
            <a:fld id="{DF61EA0F-A667-4B49-8422-0062BC55E249}" type="slidenum">
              <a:rPr lang="pt-PT" smtClean="0"/>
              <a:t>1</a:t>
            </a:fld>
            <a:endParaRPr lang="pt-PT"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Relativamente ao processo de deteção de cor de pele, bloco A, foram obtidos bons resultados, no entanto, como os valores dos parâmetros são fixos, a segmentação de algumas imagens foi bastante defeituosa. Visto que o nosso algoritmo se baseia inteiramente na segmentação através da cor de pele, caso este não seja efetuado com sucesso, o resto do </a:t>
            </a:r>
            <a:r>
              <a:rPr lang="pt-PT" smtClean="0"/>
              <a:t>sistema </a:t>
            </a:r>
            <a:r>
              <a:rPr lang="pt-PT" smtClean="0"/>
              <a:t>é</a:t>
            </a:r>
            <a:r>
              <a:rPr lang="pt-PT" baseline="0" smtClean="0"/>
              <a:t> </a:t>
            </a:r>
            <a:r>
              <a:rPr lang="pt-PT" smtClean="0"/>
              <a:t>impossibilitado </a:t>
            </a:r>
            <a:r>
              <a:rPr lang="pt-PT" dirty="0" smtClean="0"/>
              <a:t>de obter resultados positivos. O algoritmo de deteção de contornos, bloco B, é de elevada importância no sistema, permitindo que a separação da região da cara de outras zonas também segmentadas no bloco anterior, resultando numa maior precisão, obtendo índices de </a:t>
            </a:r>
            <a:r>
              <a:rPr lang="pt-PT" dirty="0" err="1" smtClean="0"/>
              <a:t>Jaccard</a:t>
            </a:r>
            <a:r>
              <a:rPr lang="pt-PT" dirty="0" smtClean="0"/>
              <a:t> superiores. Sem este bloco, as </a:t>
            </a:r>
            <a:r>
              <a:rPr lang="pt-PT" dirty="0" err="1" smtClean="0"/>
              <a:t>bounding</a:t>
            </a:r>
            <a:r>
              <a:rPr lang="pt-PT" dirty="0" smtClean="0"/>
              <a:t> boxes resultantes iriam ser de uma dimensão superior à verdadeira região da face, o que resultaria, em índices de </a:t>
            </a:r>
            <a:r>
              <a:rPr lang="pt-PT" dirty="0" err="1" smtClean="0"/>
              <a:t>Jaccard</a:t>
            </a:r>
            <a:r>
              <a:rPr lang="pt-PT" dirty="0" smtClean="0"/>
              <a:t> </a:t>
            </a:r>
            <a:r>
              <a:rPr lang="pt-PT" dirty="0" smtClean="0"/>
              <a:t>inferiores, como podemos observar na </a:t>
            </a:r>
            <a:r>
              <a:rPr lang="pt-PT" dirty="0" err="1" smtClean="0"/>
              <a:t>imgem</a:t>
            </a:r>
            <a:r>
              <a:rPr lang="pt-PT" dirty="0" smtClean="0"/>
              <a:t> 25. </a:t>
            </a:r>
            <a:r>
              <a:rPr lang="pt-PT" dirty="0" smtClean="0"/>
              <a:t>No bloco de deteção de olhos foram obtidos resultados abaixo do esperado em comparação com a documentação em que o algoritmo foi baseado. O mesmo, para além da deteção dos olhos, localiza ainda outros pontos da face como as narinas e as </a:t>
            </a:r>
            <a:r>
              <a:rPr lang="pt-PT" dirty="0" smtClean="0"/>
              <a:t>sobrancelhas (imagem</a:t>
            </a:r>
            <a:r>
              <a:rPr lang="pt-PT" baseline="0" dirty="0" smtClean="0"/>
              <a:t> 2</a:t>
            </a:r>
            <a:r>
              <a:rPr lang="pt-PT" dirty="0" smtClean="0"/>
              <a:t>7), </a:t>
            </a:r>
            <a:r>
              <a:rPr lang="pt-PT" dirty="0" smtClean="0"/>
              <a:t>o que não </a:t>
            </a:r>
            <a:r>
              <a:rPr lang="pt-PT" dirty="0" smtClean="0"/>
              <a:t>provoca </a:t>
            </a:r>
            <a:r>
              <a:rPr lang="pt-PT" dirty="0" smtClean="0"/>
              <a:t>erro no algoritmo da deteção de caras visto que todos estes elementos são suficientes para validar uma </a:t>
            </a:r>
            <a:r>
              <a:rPr lang="pt-PT" dirty="0" smtClean="0"/>
              <a:t>face. No </a:t>
            </a:r>
            <a:r>
              <a:rPr lang="pt-PT" dirty="0" smtClean="0"/>
              <a:t>entanto, não foi possível a sua utilização para a segunda tarefa visto que, para esta, era necessário obter uma localização precisa dos </a:t>
            </a:r>
            <a:r>
              <a:rPr lang="pt-PT" dirty="0" smtClean="0"/>
              <a:t>olhos.</a:t>
            </a:r>
          </a:p>
          <a:p>
            <a:r>
              <a:rPr lang="pt-PT" dirty="0" smtClean="0"/>
              <a:t>--------</a:t>
            </a:r>
            <a:endParaRPr lang="pt-P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Como se pode ver pela tabela 1, o algoritmo tem uma melhor performance para imagens mais simples, onde o fundo é uniforme, as caras são grandes e os olhos são nítidos. No entanto, a adição de mais elementos à imagem </a:t>
            </a:r>
            <a:r>
              <a:rPr lang="pt-PT" dirty="0" smtClean="0"/>
              <a:t>gera </a:t>
            </a:r>
            <a:r>
              <a:rPr lang="pt-PT" dirty="0" smtClean="0"/>
              <a:t>muito ruído, tornando complicado o processo de seleção de faces. </a:t>
            </a:r>
            <a:endParaRPr lang="pt-PT"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Relativamente </a:t>
            </a:r>
            <a:r>
              <a:rPr lang="pt-PT" dirty="0" smtClean="0"/>
              <a:t>à segunda parte do trabalho, concluímos que as taxas de acerto neste algoritmo foram bastante satisfatórias com cerca de 79% de avaliações corretas. Os métodos utilizados baseiam-se inteiramente na precisão na </a:t>
            </a:r>
            <a:r>
              <a:rPr lang="pt-PT" dirty="0" err="1" smtClean="0"/>
              <a:t>bounding</a:t>
            </a:r>
            <a:r>
              <a:rPr lang="pt-PT" dirty="0" smtClean="0"/>
              <a:t> box fornecida, o que não é o ideal, visto que, caso a mesma não esteja bem centrada com a face, a previsão da localização do nariz poderia ser incorreta, gerando um erro na análise</a:t>
            </a:r>
            <a:r>
              <a:rPr lang="pt-PT" dirty="0" smtClean="0"/>
              <a:t>.</a:t>
            </a:r>
            <a:r>
              <a:rPr lang="pt-PT" baseline="0" dirty="0" smtClean="0"/>
              <a:t> Como pode ser observado na imagem 26, o algoritmo de segmentação de pele possui defeitos na análise a máscaras com cores semelhantes à da pele resultando em falsos positivos.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Ao </a:t>
            </a:r>
            <a:r>
              <a:rPr lang="pt-PT" dirty="0" smtClean="0"/>
              <a:t>analisar a tabela 2, é possível verificar que a análise das máscaras mal posicionadas foi a mais complexa devido à dificuldade de analisar a localização exata do nariz. </a:t>
            </a:r>
            <a:endParaRPr lang="pt-PT"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noProof="0" smtClean="0"/>
              <a:t>10</a:t>
            </a:fld>
            <a:endParaRPr lang="pt-PT" noProof="0" dirty="0"/>
          </a:p>
        </p:txBody>
      </p:sp>
    </p:spTree>
    <p:extLst>
      <p:ext uri="{BB962C8B-B14F-4D97-AF65-F5344CB8AC3E}">
        <p14:creationId xmlns:p14="http://schemas.microsoft.com/office/powerpoint/2010/main" val="100448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685800" y="1143000"/>
            <a:ext cx="5486400" cy="3086100"/>
          </a:xfrm>
        </p:spPr>
      </p:sp>
      <p:sp>
        <p:nvSpPr>
          <p:cNvPr id="3" name="Marcador de Posição de Notas 2"/>
          <p:cNvSpPr>
            <a:spLocks noGrp="1"/>
          </p:cNvSpPr>
          <p:nvPr>
            <p:ph type="body" idx="1"/>
          </p:nvPr>
        </p:nvSpPr>
        <p:spPr/>
        <p:txBody>
          <a:bodyPr rtlCol="0"/>
          <a:lstStyle/>
          <a:p>
            <a:pPr rtl="0"/>
            <a:r>
              <a:rPr lang="pt-PT" noProof="0" dirty="0"/>
              <a:t>No modo Apresentação de Diapositivos, clique nas setas para visitar as ligações.</a:t>
            </a:r>
          </a:p>
        </p:txBody>
      </p:sp>
      <p:sp>
        <p:nvSpPr>
          <p:cNvPr id="4" name="Marcador de Posição do Número do Diapositivo 3"/>
          <p:cNvSpPr>
            <a:spLocks noGrp="1"/>
          </p:cNvSpPr>
          <p:nvPr>
            <p:ph type="sldNum" sz="quarter" idx="10"/>
          </p:nvPr>
        </p:nvSpPr>
        <p:spPr/>
        <p:txBody>
          <a:bodyPr rtlCol="0"/>
          <a:lstStyle/>
          <a:p>
            <a:pPr rtl="0"/>
            <a:fld id="{DF61EA0F-A667-4B49-8422-0062BC55E249}" type="slidenum">
              <a:rPr lang="pt-PT" smtClean="0"/>
              <a:t>11</a:t>
            </a:fld>
            <a:endParaRPr lang="pt-PT"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noProof="0" dirty="0" smtClean="0"/>
              <a:t>O</a:t>
            </a:r>
            <a:r>
              <a:rPr lang="pt-PT" baseline="0" noProof="0" dirty="0" smtClean="0"/>
              <a:t> nosso trabalho foi composto em 2 tarefas, a primeira consiste em localizar faces e a segunda em verificar a existência de máscaras e o seu correto posicionamento a partir de imagens cuja a cara já estava identificada. Para tal, o nosso sistema baseou-se na segmentação de uma imagem a partir da cor de pele </a:t>
            </a:r>
          </a:p>
          <a:p>
            <a:r>
              <a:rPr lang="pt-PT" baseline="0" noProof="0" dirty="0" smtClean="0"/>
              <a:t>A avaliação do desempenho do nosso sistema foi feito pelo método de avaliação </a:t>
            </a:r>
            <a:r>
              <a:rPr lang="pt-PT" baseline="0" noProof="0" dirty="0" err="1" smtClean="0"/>
              <a:t>Jaccard</a:t>
            </a:r>
            <a:r>
              <a:rPr lang="pt-PT" baseline="0" noProof="0" dirty="0" smtClean="0"/>
              <a:t> para a primeira tarefa e pela matriz de confusão na segunda</a:t>
            </a:r>
            <a:r>
              <a:rPr lang="pt-PT" baseline="0" noProof="0" dirty="0" smtClean="0"/>
              <a:t>.</a:t>
            </a:r>
          </a:p>
          <a:p>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2</a:t>
            </a:fld>
            <a:endParaRPr lang="pt-PT" dirty="0"/>
          </a:p>
        </p:txBody>
      </p:sp>
    </p:spTree>
    <p:extLst>
      <p:ext uri="{BB962C8B-B14F-4D97-AF65-F5344CB8AC3E}">
        <p14:creationId xmlns:p14="http://schemas.microsoft.com/office/powerpoint/2010/main" val="168639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noProof="0" dirty="0" smtClean="0"/>
              <a:t>A </a:t>
            </a:r>
            <a:r>
              <a:rPr lang="pt-PT" baseline="0" noProof="0" dirty="0" smtClean="0"/>
              <a:t>imagem 1 apresenta o diagrama de blocos relativo à primeira tarefa. Após a aquisição da imagem, são feitos dois processos em paralelo,  segmentação da cor de pele e  deteção de contornos respetivamente blocos A e B. </a:t>
            </a:r>
          </a:p>
          <a:p>
            <a:r>
              <a:rPr lang="pt-PT" baseline="0" noProof="0" dirty="0" smtClean="0"/>
              <a:t>De seguida são realizadas operações morfológicas com vista a melhorar as qualidades da imagem (Bloco C). </a:t>
            </a:r>
          </a:p>
          <a:p>
            <a:r>
              <a:rPr lang="pt-PT" baseline="0" noProof="0" dirty="0" smtClean="0"/>
              <a:t>Após isto , no bloco D, foi feito a primeira filtragem em busca de regiões com proporções semelhantes a uma cara.</a:t>
            </a:r>
          </a:p>
          <a:p>
            <a:r>
              <a:rPr lang="pt-PT" baseline="0" noProof="0" dirty="0" smtClean="0"/>
              <a:t>Finalmente foi desenvolvido um algoritmo de deteção dos olhos de modo a confirmar as regiões obtidas no bloco anterior.</a:t>
            </a:r>
          </a:p>
          <a:p>
            <a:r>
              <a:rPr lang="pt-PT" baseline="0" noProof="0" dirty="0" smtClean="0"/>
              <a:t>O segundo diagrama refere-se à tarefa 2 em que os primeiros três blocos se assemelham aos da tarefa anterior. </a:t>
            </a:r>
          </a:p>
          <a:p>
            <a:r>
              <a:rPr lang="pt-PT" baseline="0" noProof="0" dirty="0" smtClean="0"/>
              <a:t>O quarto bloco baseia-se na análise da área ocupada pela máscara.</a:t>
            </a:r>
          </a:p>
          <a:p>
            <a:r>
              <a:rPr lang="pt-PT" baseline="0" noProof="0" dirty="0" smtClean="0"/>
              <a:t>Finalmente no penúltimo bloco é feita a análise na zona do nariz verificando se a máscara está bem colocada.</a:t>
            </a:r>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3</a:t>
            </a:fld>
            <a:endParaRPr lang="pt-PT" dirty="0"/>
          </a:p>
        </p:txBody>
      </p:sp>
    </p:spTree>
    <p:extLst>
      <p:ext uri="{BB962C8B-B14F-4D97-AF65-F5344CB8AC3E}">
        <p14:creationId xmlns:p14="http://schemas.microsoft.com/office/powerpoint/2010/main" val="101919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noProof="0" dirty="0" smtClean="0"/>
              <a:t>A cor</a:t>
            </a:r>
            <a:r>
              <a:rPr lang="pt-PT" baseline="0" noProof="0" dirty="0" smtClean="0"/>
              <a:t> da pele pode ser considerada como a melhor característica para detetar o rosto humano uma vez que não é dependente da expressão, postura e orientação que uma cara pode ter. </a:t>
            </a:r>
          </a:p>
          <a:p>
            <a:r>
              <a:rPr lang="pt-PT" baseline="0" noProof="0" dirty="0" smtClean="0"/>
              <a:t>Essa deteção foi baseada em dois sistemas de cor: o RGB que consiste na manipulação das 3 cores primárias ( vermelho, verde e azul) e o </a:t>
            </a:r>
            <a:r>
              <a:rPr lang="pt-PT" baseline="0" noProof="0" dirty="0" err="1" smtClean="0"/>
              <a:t>YCbCr</a:t>
            </a:r>
            <a:r>
              <a:rPr lang="pt-PT" baseline="0" noProof="0" dirty="0" smtClean="0"/>
              <a:t>, composto pelo canal Y que representa a luminância, o </a:t>
            </a:r>
            <a:r>
              <a:rPr lang="pt-PT" baseline="0" noProof="0" dirty="0" err="1" smtClean="0"/>
              <a:t>Cb</a:t>
            </a:r>
            <a:r>
              <a:rPr lang="pt-PT" baseline="0" noProof="0" dirty="0" smtClean="0"/>
              <a:t> que é a diferença entre o azul e a luminância e o </a:t>
            </a:r>
            <a:r>
              <a:rPr lang="pt-PT" baseline="0" noProof="0" dirty="0" err="1" smtClean="0"/>
              <a:t>Cr</a:t>
            </a:r>
            <a:r>
              <a:rPr lang="pt-PT" baseline="0" noProof="0" dirty="0" smtClean="0"/>
              <a:t> a diferença entre o vermelho e a componente Y.  </a:t>
            </a:r>
          </a:p>
          <a:p>
            <a:r>
              <a:rPr lang="pt-PT" baseline="0" noProof="0" dirty="0" smtClean="0"/>
              <a:t>O </a:t>
            </a:r>
            <a:r>
              <a:rPr lang="pt-PT" baseline="0" noProof="0" dirty="0" err="1" smtClean="0"/>
              <a:t>YCbCr</a:t>
            </a:r>
            <a:r>
              <a:rPr lang="pt-PT" baseline="0" noProof="0" dirty="0" smtClean="0"/>
              <a:t> tem como vantagem em relação ao RGB diminuir o efeito da luminosidade de uma imagem. </a:t>
            </a:r>
          </a:p>
          <a:p>
            <a:pPr algn="just"/>
            <a:r>
              <a:rPr lang="pt-PT" baseline="0" noProof="0" dirty="0" smtClean="0"/>
              <a:t>A segmentação da cor de pele, foi feita com base num algoritmo que realiza </a:t>
            </a:r>
            <a:r>
              <a:rPr lang="pt-PT" baseline="0" noProof="0" dirty="0" err="1" smtClean="0"/>
              <a:t>thresholds</a:t>
            </a:r>
            <a:r>
              <a:rPr lang="pt-PT" baseline="0" noProof="0" dirty="0" smtClean="0"/>
              <a:t> de ambos os sistemas de cor, aceitando apenas como pele os pixéis com as características pretendidas.</a:t>
            </a:r>
          </a:p>
          <a:p>
            <a:pPr algn="just"/>
            <a:r>
              <a:rPr lang="pt-PT" baseline="0" noProof="0" dirty="0" smtClean="0"/>
              <a:t>Na imagens 3 e 4 podemos observar os resultados do processo de segmentação. </a:t>
            </a:r>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4</a:t>
            </a:fld>
            <a:endParaRPr lang="pt-PT" dirty="0"/>
          </a:p>
        </p:txBody>
      </p:sp>
    </p:spTree>
    <p:extLst>
      <p:ext uri="{BB962C8B-B14F-4D97-AF65-F5344CB8AC3E}">
        <p14:creationId xmlns:p14="http://schemas.microsoft.com/office/powerpoint/2010/main" val="334932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noProof="0" dirty="0" smtClean="0"/>
              <a:t>Como podemos observar</a:t>
            </a:r>
            <a:r>
              <a:rPr lang="pt-PT" baseline="0" noProof="0" dirty="0" smtClean="0"/>
              <a:t> nas imagens do slide anterior, as áreas aceites pela segmentação, não só representam a zona da face como também outras partes do corpo. </a:t>
            </a:r>
          </a:p>
          <a:p>
            <a:r>
              <a:rPr lang="pt-PT" baseline="0" noProof="0" dirty="0" smtClean="0"/>
              <a:t>Foi então necessário implementar um algoritmo que permite separar a cara do resto destes elementos.</a:t>
            </a:r>
          </a:p>
          <a:p>
            <a:r>
              <a:rPr lang="pt-PT" baseline="0" noProof="0" dirty="0" smtClean="0"/>
              <a:t>Como podemos observar na imagem 6 a face está junta com o resto do pescoço, de modo a obtermos somente a face foi necessário detetar os contornos desta. </a:t>
            </a:r>
            <a:endParaRPr lang="pt-PT" noProof="0" dirty="0" smtClean="0"/>
          </a:p>
          <a:p>
            <a:r>
              <a:rPr lang="pt-PT" dirty="0" smtClean="0"/>
              <a:t>Sendo assim converteu-se a imagem original para escala de cinzentos à qual aplicamos o método de deteção de contornos </a:t>
            </a:r>
            <a:r>
              <a:rPr lang="pt-PT" dirty="0" err="1" smtClean="0"/>
              <a:t>Canny</a:t>
            </a:r>
            <a:r>
              <a:rPr lang="pt-PT" dirty="0" smtClean="0"/>
              <a:t>. </a:t>
            </a:r>
          </a:p>
          <a:p>
            <a:r>
              <a:rPr lang="pt-PT" dirty="0" smtClean="0"/>
              <a:t>Este contornos foram multiplicados</a:t>
            </a:r>
            <a:r>
              <a:rPr lang="pt-PT" baseline="0" dirty="0" smtClean="0"/>
              <a:t> pela imagem da segmentação permitindo assim separar estes dois componentes como pode ser observado nas imagens à direita</a:t>
            </a:r>
            <a:r>
              <a:rPr lang="pt-PT" baseline="0" dirty="0" smtClean="0"/>
              <a:t>.</a:t>
            </a:r>
          </a:p>
          <a:p>
            <a:r>
              <a:rPr lang="pt-PT" dirty="0" smtClean="0"/>
              <a:t>Após este processo seguiu-se </a:t>
            </a:r>
            <a:r>
              <a:rPr lang="pt-PT" dirty="0" smtClean="0"/>
              <a:t>a aplicação de </a:t>
            </a:r>
            <a:r>
              <a:rPr lang="pt-PT" dirty="0" smtClean="0"/>
              <a:t>diversas operações </a:t>
            </a:r>
            <a:r>
              <a:rPr lang="pt-PT" dirty="0" smtClean="0"/>
              <a:t>morfológicos, primeiramente foi feito um preenchimento de eventuais regiões pretas circundadas de branco, reduzindo assim o ruído. Em seguida foi aplicada a operação morfológica de abertura de forma a permitir suavizar o contorno da imagem, quebrar ligações estreitas e eliminar eventuais pequenos </a:t>
            </a:r>
            <a:r>
              <a:rPr lang="pt-PT" dirty="0" smtClean="0"/>
              <a:t>ruídos. </a:t>
            </a:r>
            <a:r>
              <a:rPr lang="pt-PT" dirty="0" smtClean="0"/>
              <a:t>Finalmente, foram selecionadas as 15 regiões com maior área com o intuito de reduzir o número de amostras otimizando assim o processamento e a análise da </a:t>
            </a:r>
            <a:r>
              <a:rPr lang="pt-PT" dirty="0" smtClean="0"/>
              <a:t>imagem,</a:t>
            </a:r>
            <a:r>
              <a:rPr lang="pt-PT" baseline="0" dirty="0" smtClean="0"/>
              <a:t> assim como podemos conferir na imagem 7.</a:t>
            </a:r>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5</a:t>
            </a:fld>
            <a:endParaRPr lang="pt-PT" dirty="0"/>
          </a:p>
        </p:txBody>
      </p:sp>
    </p:spTree>
    <p:extLst>
      <p:ext uri="{BB962C8B-B14F-4D97-AF65-F5344CB8AC3E}">
        <p14:creationId xmlns:p14="http://schemas.microsoft.com/office/powerpoint/2010/main" val="39259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r>
              <a:rPr lang="pt-PT" dirty="0" smtClean="0"/>
              <a:t>É</a:t>
            </a:r>
            <a:r>
              <a:rPr lang="pt-PT" baseline="0" dirty="0" smtClean="0"/>
              <a:t> feita uma primeira </a:t>
            </a:r>
            <a:r>
              <a:rPr lang="pt-PT" dirty="0" smtClean="0"/>
              <a:t>filtragem a partir da imagem do bloco</a:t>
            </a:r>
            <a:r>
              <a:rPr lang="pt-PT" baseline="0" dirty="0" smtClean="0"/>
              <a:t> anterior em que </a:t>
            </a:r>
            <a:r>
              <a:rPr lang="pt-PT" dirty="0" smtClean="0"/>
              <a:t>consistiu </a:t>
            </a:r>
            <a:r>
              <a:rPr lang="pt-PT" dirty="0" smtClean="0"/>
              <a:t>na análise das propriedades de cada </a:t>
            </a:r>
            <a:r>
              <a:rPr lang="pt-PT" dirty="0" smtClean="0"/>
              <a:t>região branc</a:t>
            </a:r>
            <a:r>
              <a:rPr lang="pt-PT" baseline="0" dirty="0" smtClean="0"/>
              <a:t>a</a:t>
            </a:r>
            <a:r>
              <a:rPr lang="pt-PT" dirty="0" smtClean="0"/>
              <a:t>, </a:t>
            </a:r>
            <a:r>
              <a:rPr lang="pt-PT" dirty="0" smtClean="0"/>
              <a:t>rejeitando todas aquelas em que a relação entre a área da região e a área total da imagem é inferior a um certo limite, aprovando as regiões em que a orientação do eixo maior é aproximadamente vertical e a do menor horizontal e, por fim, a região ter as proporções típicas de uma face humana, tendo a forma de uma elipse em que o eixo maior deve ser aproximadamente 60% superior ao menor</a:t>
            </a:r>
            <a:r>
              <a:rPr lang="pt-PT" baseline="0" dirty="0" smtClean="0"/>
              <a:t> (imagem 9</a:t>
            </a:r>
            <a:r>
              <a:rPr lang="pt-PT" baseline="0" dirty="0" smtClean="0"/>
              <a:t>)</a:t>
            </a:r>
            <a:r>
              <a:rPr lang="pt-PT" dirty="0" smtClean="0"/>
              <a:t>. </a:t>
            </a:r>
          </a:p>
          <a:p>
            <a:pPr algn="just"/>
            <a:r>
              <a:rPr lang="pt-PT" noProof="0" dirty="0" smtClean="0"/>
              <a:t>Como</a:t>
            </a:r>
            <a:r>
              <a:rPr lang="pt-PT" baseline="0" noProof="0" dirty="0" smtClean="0"/>
              <a:t> podemos observar pela imagem 10 existem alguns falsos positivos sendo assim é necessária uma segunda filtragem que corresponde à deteção de olhos em cada uma das regiões.</a:t>
            </a:r>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6</a:t>
            </a:fld>
            <a:endParaRPr lang="pt-PT" dirty="0"/>
          </a:p>
        </p:txBody>
      </p:sp>
    </p:spTree>
    <p:extLst>
      <p:ext uri="{BB962C8B-B14F-4D97-AF65-F5344CB8AC3E}">
        <p14:creationId xmlns:p14="http://schemas.microsoft.com/office/powerpoint/2010/main" val="4175569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É</a:t>
            </a:r>
            <a:r>
              <a:rPr lang="pt-PT" baseline="0" dirty="0" smtClean="0"/>
              <a:t> </a:t>
            </a:r>
            <a:r>
              <a:rPr lang="pt-PT" dirty="0" smtClean="0"/>
              <a:t>feita </a:t>
            </a:r>
            <a:r>
              <a:rPr lang="pt-PT" dirty="0" smtClean="0"/>
              <a:t>a </a:t>
            </a:r>
            <a:r>
              <a:rPr lang="pt-PT" dirty="0" smtClean="0"/>
              <a:t>análise </a:t>
            </a:r>
            <a:r>
              <a:rPr lang="pt-PT" dirty="0" smtClean="0"/>
              <a:t>de todas as regiões que respeitaram os requisitos </a:t>
            </a:r>
            <a:r>
              <a:rPr lang="pt-PT" dirty="0" smtClean="0"/>
              <a:t>da primeira filtragem.</a:t>
            </a:r>
            <a:r>
              <a:rPr lang="pt-PT" baseline="0" dirty="0" smtClean="0"/>
              <a:t> </a:t>
            </a:r>
            <a:r>
              <a:rPr lang="pt-PT" dirty="0" smtClean="0"/>
              <a:t>Para </a:t>
            </a:r>
            <a:r>
              <a:rPr lang="pt-PT" dirty="0" smtClean="0"/>
              <a:t>tal são aplicados dois algoritmos distintos que são depois combinados de modo a obter as melhores características de cada um. </a:t>
            </a:r>
            <a:endParaRPr lang="pt-PT" dirty="0" smtClean="0"/>
          </a:p>
          <a:p>
            <a:r>
              <a:rPr lang="pt-PT" dirty="0" smtClean="0"/>
              <a:t>Em</a:t>
            </a:r>
            <a:r>
              <a:rPr lang="pt-PT" baseline="0" dirty="0" smtClean="0"/>
              <a:t> primeiro lugar</a:t>
            </a:r>
            <a:r>
              <a:rPr lang="pt-PT" dirty="0" smtClean="0"/>
              <a:t> aplicamos um </a:t>
            </a:r>
            <a:r>
              <a:rPr lang="pt-PT" dirty="0" smtClean="0"/>
              <a:t>método </a:t>
            </a:r>
            <a:r>
              <a:rPr lang="pt-PT" dirty="0" smtClean="0"/>
              <a:t>com base na análise de cor </a:t>
            </a:r>
            <a:r>
              <a:rPr lang="pt-PT" dirty="0" smtClean="0"/>
              <a:t>no esquema </a:t>
            </a:r>
            <a:r>
              <a:rPr lang="pt-PT" dirty="0" err="1" smtClean="0"/>
              <a:t>YCbCr</a:t>
            </a:r>
            <a:r>
              <a:rPr lang="pt-PT" dirty="0" smtClean="0"/>
              <a:t>. Foram </a:t>
            </a:r>
            <a:r>
              <a:rPr lang="pt-PT" dirty="0" smtClean="0"/>
              <a:t>então criados </a:t>
            </a:r>
            <a:r>
              <a:rPr lang="pt-PT" dirty="0" smtClean="0"/>
              <a:t>dois </a:t>
            </a:r>
            <a:r>
              <a:rPr lang="pt-PT" dirty="0" smtClean="0"/>
              <a:t>mapas cor, </a:t>
            </a:r>
            <a:r>
              <a:rPr lang="pt-PT" dirty="0" smtClean="0"/>
              <a:t>um para a componente de cor (Mapa C) e outro para a luminância (</a:t>
            </a:r>
            <a:r>
              <a:rPr lang="pt-PT" dirty="0" err="1" smtClean="0"/>
              <a:t>MapaL</a:t>
            </a:r>
            <a:r>
              <a:rPr lang="pt-PT" dirty="0" smtClean="0"/>
              <a:t>). </a:t>
            </a:r>
          </a:p>
          <a:p>
            <a:r>
              <a:rPr lang="pt-PT" dirty="0" smtClean="0"/>
              <a:t>O </a:t>
            </a:r>
            <a:r>
              <a:rPr lang="pt-PT" dirty="0" err="1" smtClean="0"/>
              <a:t>MapaC</a:t>
            </a:r>
            <a:r>
              <a:rPr lang="pt-PT" dirty="0" smtClean="0"/>
              <a:t> é baseado no facto que a região dos olhos contém uma componente de </a:t>
            </a:r>
            <a:r>
              <a:rPr lang="pt-PT" dirty="0" err="1" smtClean="0"/>
              <a:t>Cb</a:t>
            </a:r>
            <a:r>
              <a:rPr lang="pt-PT" dirty="0" smtClean="0"/>
              <a:t> alta e uma componente </a:t>
            </a:r>
            <a:r>
              <a:rPr lang="pt-PT" dirty="0" err="1" smtClean="0"/>
              <a:t>Cr</a:t>
            </a:r>
            <a:r>
              <a:rPr lang="pt-PT" dirty="0" smtClean="0"/>
              <a:t> baixa e é dado pela fórmula </a:t>
            </a:r>
            <a:r>
              <a:rPr lang="pt-PT" dirty="0" smtClean="0"/>
              <a:t>representada</a:t>
            </a:r>
            <a:r>
              <a:rPr lang="pt-PT" baseline="0" dirty="0" smtClean="0"/>
              <a:t> assim como podemos verificar na </a:t>
            </a:r>
            <a:r>
              <a:rPr lang="pt-PT" dirty="0" smtClean="0"/>
              <a:t>Figura 12</a:t>
            </a:r>
            <a:r>
              <a:rPr lang="pt-PT" baseline="0" dirty="0" smtClean="0"/>
              <a:t> onde a parte dos olhos está representada com mais intensidade em relação ao resto da cara</a:t>
            </a:r>
            <a:r>
              <a:rPr lang="pt-PT" dirty="0" smtClean="0"/>
              <a:t>.</a:t>
            </a:r>
            <a:endParaRPr lang="pt-PT" dirty="0" smtClean="0"/>
          </a:p>
          <a:p>
            <a:r>
              <a:rPr lang="pt-PT" dirty="0" smtClean="0"/>
              <a:t>A </a:t>
            </a:r>
            <a:r>
              <a:rPr lang="pt-PT" dirty="0" smtClean="0"/>
              <a:t>imagem 13, </a:t>
            </a:r>
            <a:r>
              <a:rPr lang="pt-PT" dirty="0" smtClean="0"/>
              <a:t>referente à </a:t>
            </a:r>
            <a:r>
              <a:rPr lang="pt-PT" dirty="0" smtClean="0"/>
              <a:t>luminância,</a:t>
            </a:r>
            <a:r>
              <a:rPr lang="pt-PT" baseline="0" dirty="0" smtClean="0"/>
              <a:t> </a:t>
            </a:r>
            <a:r>
              <a:rPr lang="pt-PT" dirty="0" err="1" smtClean="0"/>
              <a:t>MapaL</a:t>
            </a:r>
            <a:r>
              <a:rPr lang="pt-PT" dirty="0" smtClean="0"/>
              <a:t>, consiste </a:t>
            </a:r>
            <a:r>
              <a:rPr lang="pt-PT" dirty="0" smtClean="0"/>
              <a:t>na divisão </a:t>
            </a:r>
            <a:r>
              <a:rPr lang="pt-PT" dirty="0" smtClean="0"/>
              <a:t>entre </a:t>
            </a:r>
            <a:r>
              <a:rPr lang="pt-PT" dirty="0" smtClean="0"/>
              <a:t>operações morfológicas de dilatação e de erosão sobre a componente Y da imagem utilizando um elemento estruturante circular G, assim como podemos verificar na equação. Este método realça a área dos olhos visto que esta contem elementos com luminosidade </a:t>
            </a:r>
            <a:r>
              <a:rPr lang="pt-PT" dirty="0" smtClean="0"/>
              <a:t>elevada.</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Por fim é feita a multiplicação entre estes dois mapas, resultando numa imagem onde a área dos olhos está realçada em comparação com o resto das componentes da cara (Figura 14).</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No segundo método aplica-se um algoritmo de </a:t>
            </a:r>
            <a:r>
              <a:rPr lang="pt-PT" dirty="0" err="1" smtClean="0"/>
              <a:t>multithresholding</a:t>
            </a:r>
            <a:r>
              <a:rPr lang="pt-PT" dirty="0" smtClean="0"/>
              <a:t> de três níveis à imagem original na escala de cinzentos. De seguida procede-se á </a:t>
            </a:r>
            <a:r>
              <a:rPr lang="pt-PT" dirty="0" err="1" smtClean="0"/>
              <a:t>binarização</a:t>
            </a:r>
            <a:r>
              <a:rPr lang="pt-PT" dirty="0" smtClean="0"/>
              <a:t> da imagem utilizando o menor valor de </a:t>
            </a:r>
            <a:r>
              <a:rPr lang="pt-PT" dirty="0" err="1" smtClean="0"/>
              <a:t>threshold</a:t>
            </a:r>
            <a:r>
              <a:rPr lang="pt-PT" dirty="0" smtClean="0"/>
              <a:t> encontrado, desta forma a imagem resultante, figura 15, apenas apresenta as regiões que apresentam uma intensidade próxima à dos olhos.</a:t>
            </a:r>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smtClean="0"/>
              <a:t>Finalmente,</a:t>
            </a:r>
            <a:r>
              <a:rPr lang="pt-PT" baseline="0" dirty="0" smtClean="0"/>
              <a:t> é feita a interseção entre os dois métodos de modo a obter a zonas comuns, aumentando a precisão e reduzindo o ruído obtendo assim a imagem 16.</a:t>
            </a:r>
            <a:endParaRPr lang="pt-PT" dirty="0" smtClean="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7</a:t>
            </a:fld>
            <a:endParaRPr lang="pt-PT" dirty="0"/>
          </a:p>
        </p:txBody>
      </p:sp>
    </p:spTree>
    <p:extLst>
      <p:ext uri="{BB962C8B-B14F-4D97-AF65-F5344CB8AC3E}">
        <p14:creationId xmlns:p14="http://schemas.microsoft.com/office/powerpoint/2010/main" val="93963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De modo a classificar quais das regiões é que são realmente olhos, analisamos </a:t>
            </a:r>
            <a:r>
              <a:rPr lang="pt-PT" dirty="0" smtClean="0"/>
              <a:t>três condições: a existência de regiões de </a:t>
            </a:r>
            <a:r>
              <a:rPr lang="pt-PT" dirty="0" smtClean="0"/>
              <a:t>área </a:t>
            </a:r>
            <a:r>
              <a:rPr lang="pt-PT" dirty="0" smtClean="0"/>
              <a:t>semelhante, </a:t>
            </a:r>
            <a:r>
              <a:rPr lang="pt-PT" dirty="0" smtClean="0"/>
              <a:t>se os seus eixos maiores eram de igual dimensão, e se sim, </a:t>
            </a:r>
            <a:r>
              <a:rPr lang="pt-PT" dirty="0" smtClean="0"/>
              <a:t>é calculada </a:t>
            </a:r>
            <a:r>
              <a:rPr lang="pt-PT" dirty="0" smtClean="0"/>
              <a:t>a distância entre estas duas regiões, caso esta distância </a:t>
            </a:r>
            <a:r>
              <a:rPr lang="pt-PT" dirty="0" smtClean="0"/>
              <a:t>estivesse entre 3 e 5 vezes em relação ao </a:t>
            </a:r>
            <a:r>
              <a:rPr lang="pt-PT" dirty="0" smtClean="0"/>
              <a:t>seu eixo máximo, estas regiões são validadas como olhos. Caso a região cumpra todos estes requisitos, ela é aceite como cara, e é desenhada uma </a:t>
            </a:r>
            <a:r>
              <a:rPr lang="pt-PT" dirty="0" err="1" smtClean="0"/>
              <a:t>Bounding</a:t>
            </a:r>
            <a:r>
              <a:rPr lang="pt-PT" dirty="0" smtClean="0"/>
              <a:t> Box </a:t>
            </a:r>
            <a:r>
              <a:rPr lang="pt-PT" dirty="0" smtClean="0"/>
              <a:t>à </a:t>
            </a:r>
            <a:r>
              <a:rPr lang="pt-PT" dirty="0" smtClean="0"/>
              <a:t>volta dela. </a:t>
            </a:r>
            <a:endParaRPr lang="pt-PT" noProof="0"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smtClean="0"/>
              <a:t>8</a:t>
            </a:fld>
            <a:endParaRPr lang="pt-PT" dirty="0"/>
          </a:p>
        </p:txBody>
      </p:sp>
    </p:spTree>
    <p:extLst>
      <p:ext uri="{BB962C8B-B14F-4D97-AF65-F5344CB8AC3E}">
        <p14:creationId xmlns:p14="http://schemas.microsoft.com/office/powerpoint/2010/main" val="109705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O</a:t>
            </a:r>
            <a:r>
              <a:rPr lang="pt-PT" baseline="0" dirty="0" smtClean="0"/>
              <a:t> trabalho desenvolvido na</a:t>
            </a:r>
            <a:r>
              <a:rPr lang="pt-PT" dirty="0" smtClean="0"/>
              <a:t> </a:t>
            </a:r>
            <a:r>
              <a:rPr lang="pt-PT" baseline="0" dirty="0" smtClean="0"/>
              <a:t>tarefa 2 é também baseado na segmentação de pele permitindo assim, </a:t>
            </a:r>
            <a:r>
              <a:rPr lang="pt-PT" dirty="0" smtClean="0"/>
              <a:t>distinguir </a:t>
            </a:r>
            <a:r>
              <a:rPr lang="pt-PT" dirty="0" smtClean="0"/>
              <a:t>as zonas da face cobertas pela máscara. </a:t>
            </a:r>
          </a:p>
          <a:p>
            <a:r>
              <a:rPr lang="pt-PT" dirty="0" smtClean="0"/>
              <a:t>O processo morfológico foi praticamente igual ao </a:t>
            </a:r>
            <a:r>
              <a:rPr lang="pt-PT" dirty="0" smtClean="0"/>
              <a:t>utilizado na tarefa</a:t>
            </a:r>
            <a:r>
              <a:rPr lang="pt-PT" baseline="0" dirty="0" smtClean="0"/>
              <a:t> 1</a:t>
            </a:r>
            <a:r>
              <a:rPr lang="pt-PT" dirty="0" smtClean="0"/>
              <a:t> </a:t>
            </a:r>
            <a:r>
              <a:rPr lang="pt-PT" dirty="0" smtClean="0"/>
              <a:t>onde foram aplicados </a:t>
            </a:r>
            <a:r>
              <a:rPr lang="pt-PT" dirty="0" smtClean="0"/>
              <a:t>métodos de </a:t>
            </a:r>
            <a:r>
              <a:rPr lang="pt-PT" dirty="0" smtClean="0"/>
              <a:t>preenchimento e </a:t>
            </a:r>
            <a:r>
              <a:rPr lang="pt-PT" dirty="0" smtClean="0"/>
              <a:t>abertura </a:t>
            </a:r>
            <a:r>
              <a:rPr lang="pt-PT" dirty="0" smtClean="0"/>
              <a:t>sobre a segmentação da cor de pele. </a:t>
            </a:r>
          </a:p>
          <a:p>
            <a:r>
              <a:rPr lang="pt-PT" dirty="0" smtClean="0"/>
              <a:t>Para a avaliação da existência de máscara e a sua correta disposição, foi inicialmente ponderado, assim como na primeira tarefa, detetar o posicionamento dos </a:t>
            </a:r>
            <a:r>
              <a:rPr lang="pt-PT" dirty="0" smtClean="0"/>
              <a:t>olhos</a:t>
            </a:r>
            <a:r>
              <a:rPr lang="pt-PT" baseline="0" dirty="0" smtClean="0"/>
              <a:t> d</a:t>
            </a:r>
            <a:r>
              <a:rPr lang="pt-PT" dirty="0" smtClean="0"/>
              <a:t>e</a:t>
            </a:r>
            <a:r>
              <a:rPr lang="pt-PT" baseline="0" dirty="0" smtClean="0"/>
              <a:t> modo a </a:t>
            </a:r>
            <a:r>
              <a:rPr lang="pt-PT" dirty="0" smtClean="0"/>
              <a:t>calcular </a:t>
            </a:r>
            <a:r>
              <a:rPr lang="pt-PT" dirty="0" smtClean="0"/>
              <a:t>a localização do nariz, da boca e ainda do </a:t>
            </a:r>
            <a:r>
              <a:rPr lang="pt-PT" dirty="0" smtClean="0"/>
              <a:t>queixo com base nas proporções</a:t>
            </a:r>
            <a:r>
              <a:rPr lang="pt-PT" baseline="0" dirty="0" smtClean="0"/>
              <a:t> da cara</a:t>
            </a:r>
            <a:r>
              <a:rPr lang="pt-PT" dirty="0" smtClean="0"/>
              <a:t>. </a:t>
            </a:r>
          </a:p>
          <a:p>
            <a:r>
              <a:rPr lang="pt-PT" dirty="0" smtClean="0"/>
              <a:t>Por </a:t>
            </a:r>
            <a:r>
              <a:rPr lang="pt-PT" dirty="0" smtClean="0"/>
              <a:t>fim, bastaria analisar em cada um destes três pontos a presença da máscara</a:t>
            </a:r>
            <a:r>
              <a:rPr lang="pt-PT" dirty="0" smtClean="0"/>
              <a:t>.</a:t>
            </a:r>
          </a:p>
          <a:p>
            <a:r>
              <a:rPr lang="pt-PT" dirty="0" smtClean="0"/>
              <a:t>Para </a:t>
            </a:r>
            <a:r>
              <a:rPr lang="pt-PT" dirty="0" smtClean="0"/>
              <a:t>a localização da máscara ser considerada como correta, seria necessária a presença desta na zona de boca e do nariz em simultâneo, caso esta não seja detetada em nenhuma destas zonas, a máscara </a:t>
            </a:r>
            <a:r>
              <a:rPr lang="pt-PT" dirty="0" smtClean="0"/>
              <a:t>seria </a:t>
            </a:r>
            <a:r>
              <a:rPr lang="pt-PT" dirty="0" smtClean="0"/>
              <a:t>considerada como não existente. </a:t>
            </a:r>
            <a:endParaRPr lang="pt-PT" dirty="0" smtClean="0"/>
          </a:p>
          <a:p>
            <a:r>
              <a:rPr lang="pt-PT" dirty="0" smtClean="0"/>
              <a:t>Nos </a:t>
            </a:r>
            <a:r>
              <a:rPr lang="pt-PT" dirty="0" smtClean="0"/>
              <a:t>restantes casos, seria sempre considerado a existência de máscara, no entanto, com uma colocação errada. </a:t>
            </a:r>
            <a:endParaRPr lang="pt-PT" dirty="0" smtClean="0"/>
          </a:p>
          <a:p>
            <a:r>
              <a:rPr lang="pt-PT" dirty="0" smtClean="0"/>
              <a:t>Devido </a:t>
            </a:r>
            <a:r>
              <a:rPr lang="pt-PT" dirty="0" smtClean="0"/>
              <a:t>à inconsistência do algoritmo de deteção de olhos, </a:t>
            </a:r>
            <a:r>
              <a:rPr lang="pt-PT" baseline="0" dirty="0" smtClean="0"/>
              <a:t> este método não gerou resultados favoráveis sendo assim, </a:t>
            </a:r>
            <a:r>
              <a:rPr lang="pt-PT" dirty="0" smtClean="0"/>
              <a:t>foi </a:t>
            </a:r>
            <a:r>
              <a:rPr lang="pt-PT" dirty="0" smtClean="0"/>
              <a:t>encontrada uma nova solução que se </a:t>
            </a:r>
            <a:r>
              <a:rPr lang="pt-PT" dirty="0" smtClean="0"/>
              <a:t>baseou</a:t>
            </a:r>
            <a:r>
              <a:rPr lang="pt-PT" baseline="0" dirty="0" smtClean="0"/>
              <a:t> no facto das </a:t>
            </a:r>
            <a:r>
              <a:rPr lang="pt-PT" baseline="0" dirty="0" err="1" smtClean="0"/>
              <a:t>bounding</a:t>
            </a:r>
            <a:r>
              <a:rPr lang="pt-PT" baseline="0" dirty="0" smtClean="0"/>
              <a:t> boxes da cara estarem bem colocadas.</a:t>
            </a:r>
            <a:r>
              <a:rPr lang="pt-PT" dirty="0" smtClean="0"/>
              <a:t> Analisamos</a:t>
            </a:r>
            <a:r>
              <a:rPr lang="pt-PT" baseline="0" dirty="0" smtClean="0"/>
              <a:t> então </a:t>
            </a:r>
            <a:r>
              <a:rPr lang="pt-PT" dirty="0" smtClean="0"/>
              <a:t>a </a:t>
            </a:r>
            <a:r>
              <a:rPr lang="pt-PT" dirty="0" smtClean="0"/>
              <a:t>metade inferior da face, calculando, a relação entre a área abrangida pelas zonas de pele com a área total desta região (Figura 22). </a:t>
            </a:r>
            <a:endParaRPr lang="pt-PT" dirty="0" smtClean="0"/>
          </a:p>
          <a:p>
            <a:r>
              <a:rPr lang="pt-PT" dirty="0" smtClean="0"/>
              <a:t>Após </a:t>
            </a:r>
            <a:r>
              <a:rPr lang="pt-PT" dirty="0" smtClean="0"/>
              <a:t>a análise de todas as imagens, deparou-se que essa relação, nos casos da inexistência de máscara era sempre superior a 50%. </a:t>
            </a:r>
            <a:endParaRPr lang="pt-PT" dirty="0" smtClean="0"/>
          </a:p>
          <a:p>
            <a:r>
              <a:rPr lang="pt-PT" dirty="0" smtClean="0"/>
              <a:t>De </a:t>
            </a:r>
            <a:r>
              <a:rPr lang="pt-PT" dirty="0" smtClean="0"/>
              <a:t>seguida, de modo a detetar o correto posicionamento da máscara, foi calculada uma previsão da localização da zona do nariz com base nas proporções do rosto humano, sendo que, foi efetuado uma relação idêntica ao caso anterior, verificando-se que, quando a relação fosse inferior a 69%, a máscara estaria bem colocada (Figura 24).</a:t>
            </a:r>
            <a:endParaRPr lang="pt-PT" dirty="0"/>
          </a:p>
        </p:txBody>
      </p:sp>
      <p:sp>
        <p:nvSpPr>
          <p:cNvPr id="4" name="Marcador de Posição do Número do Diapositivo 3"/>
          <p:cNvSpPr>
            <a:spLocks noGrp="1"/>
          </p:cNvSpPr>
          <p:nvPr>
            <p:ph type="sldNum" sz="quarter" idx="10"/>
          </p:nvPr>
        </p:nvSpPr>
        <p:spPr/>
        <p:txBody>
          <a:bodyPr/>
          <a:lstStyle/>
          <a:p>
            <a:pPr rtl="0"/>
            <a:fld id="{DF61EA0F-A667-4B49-8422-0062BC55E249}" type="slidenum">
              <a:rPr lang="pt-PT" noProof="0" smtClean="0"/>
              <a:t>9</a:t>
            </a:fld>
            <a:endParaRPr lang="pt-PT" noProof="0" dirty="0"/>
          </a:p>
        </p:txBody>
      </p:sp>
    </p:spTree>
    <p:extLst>
      <p:ext uri="{BB962C8B-B14F-4D97-AF65-F5344CB8AC3E}">
        <p14:creationId xmlns:p14="http://schemas.microsoft.com/office/powerpoint/2010/main" val="381573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o de Título">
    <p:spTree>
      <p:nvGrpSpPr>
        <p:cNvPr id="1" name=""/>
        <p:cNvGrpSpPr/>
        <p:nvPr/>
      </p:nvGrpSpPr>
      <p:grpSpPr>
        <a:xfrm>
          <a:off x="0" y="0"/>
          <a:ext cx="0" cy="0"/>
          <a:chOff x="0" y="0"/>
          <a:chExt cx="0" cy="0"/>
        </a:xfrm>
      </p:grpSpPr>
      <p:sp>
        <p:nvSpPr>
          <p:cNvPr id="7" name="Retângu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sz="1800" noProof="0" dirty="0"/>
          </a:p>
        </p:txBody>
      </p:sp>
      <p:sp>
        <p:nvSpPr>
          <p:cNvPr id="2" name="Título 1"/>
          <p:cNvSpPr>
            <a:spLocks noGrp="1"/>
          </p:cNvSpPr>
          <p:nvPr>
            <p:ph type="title"/>
          </p:nvPr>
        </p:nvSpPr>
        <p:spPr/>
        <p:txBody>
          <a:bodyPr rtlCol="0"/>
          <a:lstStyle/>
          <a:p>
            <a:pPr rtl="0"/>
            <a:r>
              <a:rPr lang="pt-PT" noProof="0"/>
              <a:t>Clique para editar o estilo de título do Modelo Global</a:t>
            </a:r>
            <a:endParaRPr lang="pt-PT"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s">
    <p:spTree>
      <p:nvGrpSpPr>
        <p:cNvPr id="1" name=""/>
        <p:cNvGrpSpPr/>
        <p:nvPr/>
      </p:nvGrpSpPr>
      <p:grpSpPr>
        <a:xfrm>
          <a:off x="0" y="0"/>
          <a:ext cx="0" cy="0"/>
          <a:chOff x="0" y="0"/>
          <a:chExt cx="0" cy="0"/>
        </a:xfrm>
      </p:grpSpPr>
      <p:sp>
        <p:nvSpPr>
          <p:cNvPr id="9" name="Retângu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PT" sz="1800" noProof="0" dirty="0"/>
          </a:p>
        </p:txBody>
      </p:sp>
      <p:cxnSp>
        <p:nvCxnSpPr>
          <p:cNvPr id="12" name="Conexão Reta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pt-PT" noProof="0"/>
              <a:t>Clique para editar o estilo de título do Modelo Global</a:t>
            </a:r>
            <a:endParaRPr lang="pt-PT" noProof="0" dirty="0"/>
          </a:p>
        </p:txBody>
      </p:sp>
      <p:sp>
        <p:nvSpPr>
          <p:cNvPr id="3" name="Marcador de Posição de Conteúdo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pt-PT" noProof="0"/>
              <a:t>Clique para editar os estilos do texto de Modelo Global</a:t>
            </a:r>
          </a:p>
          <a:p>
            <a:pPr marL="0" lvl="1" indent="0" rtl="0">
              <a:lnSpc>
                <a:spcPct val="150000"/>
              </a:lnSpc>
              <a:spcBef>
                <a:spcPts val="1000"/>
              </a:spcBef>
              <a:spcAft>
                <a:spcPts val="1200"/>
              </a:spcAft>
              <a:buNone/>
            </a:pPr>
            <a:r>
              <a:rPr lang="pt-PT" noProof="0"/>
              <a:t>Segundo nível</a:t>
            </a:r>
          </a:p>
          <a:p>
            <a:pPr marL="0" lvl="2" indent="0" rtl="0">
              <a:lnSpc>
                <a:spcPct val="150000"/>
              </a:lnSpc>
              <a:spcBef>
                <a:spcPts val="1000"/>
              </a:spcBef>
              <a:spcAft>
                <a:spcPts val="1200"/>
              </a:spcAft>
              <a:buNone/>
            </a:pPr>
            <a:r>
              <a:rPr lang="pt-PT" noProof="0"/>
              <a:t>Terceiro nível</a:t>
            </a:r>
          </a:p>
          <a:p>
            <a:pPr marL="0" lvl="3" indent="0" rtl="0">
              <a:lnSpc>
                <a:spcPct val="150000"/>
              </a:lnSpc>
              <a:spcBef>
                <a:spcPts val="1000"/>
              </a:spcBef>
              <a:spcAft>
                <a:spcPts val="1200"/>
              </a:spcAft>
              <a:buNone/>
            </a:pPr>
            <a:r>
              <a:rPr lang="pt-PT" noProof="0"/>
              <a:t>Quarto nível</a:t>
            </a:r>
          </a:p>
          <a:p>
            <a:pPr marL="0" lvl="4" indent="0" rtl="0">
              <a:lnSpc>
                <a:spcPct val="150000"/>
              </a:lnSpc>
              <a:spcBef>
                <a:spcPts val="1000"/>
              </a:spcBef>
              <a:spcAft>
                <a:spcPts val="1200"/>
              </a:spcAft>
              <a:buNone/>
            </a:pPr>
            <a:r>
              <a:rPr lang="pt-PT" noProof="0"/>
              <a:t>Quinto nível</a:t>
            </a:r>
            <a:endParaRPr lang="pt-PT" noProof="0" dirty="0"/>
          </a:p>
        </p:txBody>
      </p:sp>
      <p:sp>
        <p:nvSpPr>
          <p:cNvPr id="6" name="Marcador de Posição d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3843EF1-3D4B-47AF-B4E5-B75DF83FC66F}" type="datetime1">
              <a:rPr lang="pt-PT" noProof="0" smtClean="0"/>
              <a:t>21/12/2020</a:t>
            </a:fld>
            <a:endParaRPr lang="pt-PT" noProof="0" dirty="0"/>
          </a:p>
        </p:txBody>
      </p:sp>
      <p:sp>
        <p:nvSpPr>
          <p:cNvPr id="7" name="Marcador de Posição do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PT" noProof="0" dirty="0"/>
          </a:p>
        </p:txBody>
      </p:sp>
      <p:sp>
        <p:nvSpPr>
          <p:cNvPr id="8" name="Marcador de Posição do Número do Diapositivo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PT" noProof="0" smtClean="0"/>
              <a:pPr rtl="0"/>
              <a:t>‹nº›</a:t>
            </a:fld>
            <a:endParaRPr lang="pt-PT"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cção">
    <p:spTree>
      <p:nvGrpSpPr>
        <p:cNvPr id="1" name=""/>
        <p:cNvGrpSpPr/>
        <p:nvPr/>
      </p:nvGrpSpPr>
      <p:grpSpPr>
        <a:xfrm>
          <a:off x="0" y="0"/>
          <a:ext cx="0" cy="0"/>
          <a:chOff x="0" y="0"/>
          <a:chExt cx="0" cy="0"/>
        </a:xfrm>
      </p:grpSpPr>
      <p:sp>
        <p:nvSpPr>
          <p:cNvPr id="9" name="Retângu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sz="1800" noProof="0" dirty="0"/>
          </a:p>
        </p:txBody>
      </p:sp>
      <p:sp>
        <p:nvSpPr>
          <p:cNvPr id="10" name="Retângu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PT" sz="1800" noProof="0" dirty="0"/>
          </a:p>
        </p:txBody>
      </p:sp>
      <p:sp>
        <p:nvSpPr>
          <p:cNvPr id="2" name="Título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pt-PT" noProof="0"/>
              <a:t>Clique para editar o estilo de título do Modelo Global</a:t>
            </a:r>
            <a:endParaRPr lang="pt-PT" noProof="0" dirty="0"/>
          </a:p>
        </p:txBody>
      </p:sp>
      <p:sp>
        <p:nvSpPr>
          <p:cNvPr id="7" name="Marcador de Posição de Conteúdo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pt-PT" noProof="0"/>
              <a:t>Clique para editar os estilos do texto de Modelo Global</a:t>
            </a:r>
          </a:p>
          <a:p>
            <a:pPr marL="0" lvl="1" indent="0" rtl="0">
              <a:lnSpc>
                <a:spcPct val="150000"/>
              </a:lnSpc>
              <a:spcBef>
                <a:spcPts val="1000"/>
              </a:spcBef>
              <a:spcAft>
                <a:spcPts val="1200"/>
              </a:spcAft>
              <a:buNone/>
            </a:pPr>
            <a:r>
              <a:rPr lang="pt-PT" noProof="0"/>
              <a:t>Segundo nível</a:t>
            </a:r>
          </a:p>
          <a:p>
            <a:pPr marL="0" lvl="2" indent="0" rtl="0">
              <a:lnSpc>
                <a:spcPct val="150000"/>
              </a:lnSpc>
              <a:spcBef>
                <a:spcPts val="1000"/>
              </a:spcBef>
              <a:spcAft>
                <a:spcPts val="1200"/>
              </a:spcAft>
              <a:buNone/>
            </a:pPr>
            <a:r>
              <a:rPr lang="pt-PT" noProof="0"/>
              <a:t>Terceiro nível</a:t>
            </a:r>
          </a:p>
          <a:p>
            <a:pPr marL="0" lvl="3" indent="0" rtl="0">
              <a:lnSpc>
                <a:spcPct val="150000"/>
              </a:lnSpc>
              <a:spcBef>
                <a:spcPts val="1000"/>
              </a:spcBef>
              <a:spcAft>
                <a:spcPts val="1200"/>
              </a:spcAft>
              <a:buNone/>
            </a:pPr>
            <a:r>
              <a:rPr lang="pt-PT" noProof="0"/>
              <a:t>Quarto nível</a:t>
            </a:r>
          </a:p>
          <a:p>
            <a:pPr marL="0" lvl="4" indent="0" rtl="0">
              <a:lnSpc>
                <a:spcPct val="150000"/>
              </a:lnSpc>
              <a:spcBef>
                <a:spcPts val="1000"/>
              </a:spcBef>
              <a:spcAft>
                <a:spcPts val="1200"/>
              </a:spcAft>
              <a:buNone/>
            </a:pPr>
            <a:r>
              <a:rPr lang="pt-PT" noProof="0"/>
              <a:t>Quinto nível</a:t>
            </a:r>
            <a:endParaRPr lang="pt-PT" noProof="0"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pt-PT" sz="1800" noProof="0" dirty="0"/>
          </a:p>
        </p:txBody>
      </p:sp>
      <p:sp>
        <p:nvSpPr>
          <p:cNvPr id="2" name="Marcador de Posição do Títu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pt-PT" noProof="0" dirty="0"/>
              <a:t>Clique para editar o estilo do título do Modelo Global</a:t>
            </a:r>
          </a:p>
        </p:txBody>
      </p:sp>
      <p:sp>
        <p:nvSpPr>
          <p:cNvPr id="3" name="Marcador de Posição do Tex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pt-PT" noProof="0" dirty="0"/>
              <a:t>Clique para editar os Estilos de texto do modelo global</a:t>
            </a:r>
          </a:p>
          <a:p>
            <a:pPr lvl="1" rtl="0"/>
            <a:r>
              <a:rPr lang="pt-PT" noProof="0" dirty="0"/>
              <a:t>Segundo nível</a:t>
            </a:r>
          </a:p>
          <a:p>
            <a:pPr lvl="2" rtl="0"/>
            <a:r>
              <a:rPr lang="pt-PT" noProof="0" dirty="0"/>
              <a:t>Terceiro nível</a:t>
            </a:r>
          </a:p>
          <a:p>
            <a:pPr lvl="3" rtl="0"/>
            <a:r>
              <a:rPr lang="pt-PT" noProof="0" dirty="0"/>
              <a:t>Quarto nível</a:t>
            </a:r>
          </a:p>
          <a:p>
            <a:pPr lvl="4" rtl="0"/>
            <a:r>
              <a:rPr lang="pt-PT" noProof="0" dirty="0"/>
              <a:t>Quinto nível</a:t>
            </a:r>
          </a:p>
        </p:txBody>
      </p:sp>
      <p:sp>
        <p:nvSpPr>
          <p:cNvPr id="4" name="Marcador de Posição da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9704FC1B-FC30-441F-915B-9D342A76E226}" type="datetime1">
              <a:rPr lang="pt-PT" noProof="0" smtClean="0"/>
              <a:t>21/12/2020</a:t>
            </a:fld>
            <a:endParaRPr lang="pt-PT" noProof="0" dirty="0"/>
          </a:p>
        </p:txBody>
      </p:sp>
      <p:sp>
        <p:nvSpPr>
          <p:cNvPr id="5" name="Marcador de Posição do Rodapé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pt-PT" noProof="0" dirty="0"/>
          </a:p>
        </p:txBody>
      </p:sp>
      <p:sp>
        <p:nvSpPr>
          <p:cNvPr id="6" name="Marcador de Posição do Número do Diapositivo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pt-PT" noProof="0" smtClean="0"/>
              <a:pPr rtl="0"/>
              <a:t>‹nº›</a:t>
            </a:fld>
            <a:endParaRPr lang="pt-PT" noProof="0" dirty="0"/>
          </a:p>
        </p:txBody>
      </p:sp>
      <p:cxnSp>
        <p:nvCxnSpPr>
          <p:cNvPr id="8" name="Conexão Reta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38200" y="1164324"/>
            <a:ext cx="10515600" cy="2387600"/>
          </a:xfrm>
        </p:spPr>
        <p:txBody>
          <a:bodyPr rtlCol="0" anchor="ctr" anchorCtr="0">
            <a:normAutofit/>
          </a:bodyPr>
          <a:lstStyle/>
          <a:p>
            <a:pPr rtl="0"/>
            <a:r>
              <a:rPr lang="pt-PT" sz="4800" dirty="0">
                <a:solidFill>
                  <a:schemeClr val="bg1"/>
                </a:solidFill>
              </a:rPr>
              <a:t>Deteção de Caras e Colocação de Máscaras</a:t>
            </a:r>
          </a:p>
        </p:txBody>
      </p:sp>
      <p:pic>
        <p:nvPicPr>
          <p:cNvPr id="1026" name="Picture 2" descr="Faculdade de Engenharia da Universidade do Porto – Wikipédia, a  enciclopédia livre">
            <a:extLst>
              <a:ext uri="{FF2B5EF4-FFF2-40B4-BE49-F238E27FC236}">
                <a16:creationId xmlns="" xmlns:a16="http://schemas.microsoft.com/office/drawing/2014/main" id="{99B5950E-D20C-4E56-BA01-28203CF32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992" y="390525"/>
            <a:ext cx="2748728" cy="105637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 xmlns:a16="http://schemas.microsoft.com/office/drawing/2014/main" id="{AF079CFA-FB5B-4F82-B9EB-5A083B25736B}"/>
              </a:ext>
            </a:extLst>
          </p:cNvPr>
          <p:cNvSpPr txBox="1"/>
          <p:nvPr/>
        </p:nvSpPr>
        <p:spPr>
          <a:xfrm>
            <a:off x="5705475" y="4476750"/>
            <a:ext cx="5448300" cy="1323439"/>
          </a:xfrm>
          <a:prstGeom prst="rect">
            <a:avLst/>
          </a:prstGeom>
          <a:noFill/>
        </p:spPr>
        <p:txBody>
          <a:bodyPr wrap="square" rtlCol="0">
            <a:spAutoFit/>
          </a:bodyPr>
          <a:lstStyle/>
          <a:p>
            <a:r>
              <a:rPr lang="pt-PT" sz="2000" dirty="0">
                <a:solidFill>
                  <a:schemeClr val="bg1"/>
                </a:solidFill>
              </a:rPr>
              <a:t>André Marques		202003565</a:t>
            </a:r>
          </a:p>
          <a:p>
            <a:r>
              <a:rPr lang="pt-PT" sz="2000" dirty="0">
                <a:solidFill>
                  <a:schemeClr val="bg1"/>
                </a:solidFill>
              </a:rPr>
              <a:t>João Alves		202003221</a:t>
            </a:r>
          </a:p>
          <a:p>
            <a:r>
              <a:rPr lang="pt-PT" sz="2000" dirty="0">
                <a:solidFill>
                  <a:schemeClr val="bg1"/>
                </a:solidFill>
              </a:rPr>
              <a:t>João Oliveira		202003564</a:t>
            </a:r>
          </a:p>
          <a:p>
            <a:r>
              <a:rPr lang="pt-PT" sz="2000" dirty="0">
                <a:solidFill>
                  <a:schemeClr val="bg1"/>
                </a:solidFill>
              </a:rPr>
              <a:t>Lucas Baptista		202003566</a:t>
            </a:r>
          </a:p>
        </p:txBody>
      </p:sp>
      <p:sp>
        <p:nvSpPr>
          <p:cNvPr id="3" name="CaixaDeTexto 2"/>
          <p:cNvSpPr txBox="1"/>
          <p:nvPr/>
        </p:nvSpPr>
        <p:spPr>
          <a:xfrm>
            <a:off x="5705475" y="4141057"/>
            <a:ext cx="2047164" cy="369332"/>
          </a:xfrm>
          <a:prstGeom prst="rect">
            <a:avLst/>
          </a:prstGeom>
          <a:noFill/>
        </p:spPr>
        <p:txBody>
          <a:bodyPr wrap="square" rtlCol="0">
            <a:spAutoFit/>
          </a:bodyPr>
          <a:lstStyle/>
          <a:p>
            <a:r>
              <a:rPr lang="pt-PT" dirty="0" smtClean="0">
                <a:solidFill>
                  <a:schemeClr val="bg1"/>
                </a:solidFill>
              </a:rPr>
              <a:t>Grupo 15:</a:t>
            </a:r>
            <a:endParaRPr lang="pt-PT" dirty="0">
              <a:solidFill>
                <a:schemeClr val="bg1"/>
              </a:solidFill>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8B2472C-E48E-44A7-A301-3EDF065BD9FB}"/>
              </a:ext>
            </a:extLst>
          </p:cNvPr>
          <p:cNvSpPr>
            <a:spLocks noGrp="1"/>
          </p:cNvSpPr>
          <p:nvPr>
            <p:ph type="title"/>
          </p:nvPr>
        </p:nvSpPr>
        <p:spPr/>
        <p:txBody>
          <a:bodyPr/>
          <a:lstStyle/>
          <a:p>
            <a:r>
              <a:rPr lang="pt-PT" dirty="0"/>
              <a:t>Discussão e Análise de </a:t>
            </a:r>
            <a:r>
              <a:rPr lang="pt-PT" dirty="0" smtClean="0"/>
              <a:t>Resultados</a:t>
            </a:r>
            <a:endParaRPr lang="pt-PT" dirty="0"/>
          </a:p>
        </p:txBody>
      </p:sp>
      <p:graphicFrame>
        <p:nvGraphicFramePr>
          <p:cNvPr id="4" name="Marcador de Posição de Conteúdo 3">
            <a:extLst>
              <a:ext uri="{FF2B5EF4-FFF2-40B4-BE49-F238E27FC236}">
                <a16:creationId xmlns="" xmlns:a16="http://schemas.microsoft.com/office/drawing/2014/main" id="{B4086C41-0EE6-4B2B-B01A-8C1735265456}"/>
              </a:ext>
            </a:extLst>
          </p:cNvPr>
          <p:cNvGraphicFramePr>
            <a:graphicFrameLocks noGrp="1"/>
          </p:cNvGraphicFramePr>
          <p:nvPr>
            <p:ph sz="quarter" idx="10"/>
            <p:extLst>
              <p:ext uri="{D42A27DB-BD31-4B8C-83A1-F6EECF244321}">
                <p14:modId xmlns:p14="http://schemas.microsoft.com/office/powerpoint/2010/main" val="1783902647"/>
              </p:ext>
            </p:extLst>
          </p:nvPr>
        </p:nvGraphicFramePr>
        <p:xfrm>
          <a:off x="5091751" y="1442090"/>
          <a:ext cx="3721612" cy="2554574"/>
        </p:xfrm>
        <a:graphic>
          <a:graphicData uri="http://schemas.openxmlformats.org/drawingml/2006/table">
            <a:tbl>
              <a:tblPr firstRow="1" firstCol="1" bandRow="1">
                <a:tableStyleId>{5C22544A-7EE6-4342-B048-85BDC9FD1C3A}</a:tableStyleId>
              </a:tblPr>
              <a:tblGrid>
                <a:gridCol w="295274">
                  <a:extLst>
                    <a:ext uri="{9D8B030D-6E8A-4147-A177-3AD203B41FA5}">
                      <a16:colId xmlns="" xmlns:a16="http://schemas.microsoft.com/office/drawing/2014/main" val="2322683638"/>
                    </a:ext>
                  </a:extLst>
                </a:gridCol>
                <a:gridCol w="720568">
                  <a:extLst>
                    <a:ext uri="{9D8B030D-6E8A-4147-A177-3AD203B41FA5}">
                      <a16:colId xmlns="" xmlns:a16="http://schemas.microsoft.com/office/drawing/2014/main" val="2264027609"/>
                    </a:ext>
                  </a:extLst>
                </a:gridCol>
                <a:gridCol w="659289">
                  <a:extLst>
                    <a:ext uri="{9D8B030D-6E8A-4147-A177-3AD203B41FA5}">
                      <a16:colId xmlns="" xmlns:a16="http://schemas.microsoft.com/office/drawing/2014/main" val="753016531"/>
                    </a:ext>
                  </a:extLst>
                </a:gridCol>
                <a:gridCol w="831724">
                  <a:extLst>
                    <a:ext uri="{9D8B030D-6E8A-4147-A177-3AD203B41FA5}">
                      <a16:colId xmlns="" xmlns:a16="http://schemas.microsoft.com/office/drawing/2014/main" val="946854849"/>
                    </a:ext>
                  </a:extLst>
                </a:gridCol>
                <a:gridCol w="752326">
                  <a:extLst>
                    <a:ext uri="{9D8B030D-6E8A-4147-A177-3AD203B41FA5}">
                      <a16:colId xmlns="" xmlns:a16="http://schemas.microsoft.com/office/drawing/2014/main" val="141771704"/>
                    </a:ext>
                  </a:extLst>
                </a:gridCol>
                <a:gridCol w="462431">
                  <a:extLst>
                    <a:ext uri="{9D8B030D-6E8A-4147-A177-3AD203B41FA5}">
                      <a16:colId xmlns="" xmlns:a16="http://schemas.microsoft.com/office/drawing/2014/main" val="175022623"/>
                    </a:ext>
                  </a:extLst>
                </a:gridCol>
              </a:tblGrid>
              <a:tr h="199164">
                <a:tc>
                  <a:txBody>
                    <a:bodyPr/>
                    <a:lstStyle/>
                    <a:p>
                      <a:pPr algn="ctr"/>
                      <a:r>
                        <a:rPr lang="en-US" sz="1000">
                          <a:effectLst/>
                        </a:rPr>
                        <a:t> </a:t>
                      </a:r>
                      <a:endParaRPr lang="pt-PT" sz="100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effectLst/>
                        </a:rPr>
                        <a:t> </a:t>
                      </a:r>
                      <a:endParaRPr lang="pt-PT" sz="100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3">
                  <a:txBody>
                    <a:bodyPr/>
                    <a:lstStyle/>
                    <a:p>
                      <a:pPr algn="ctr"/>
                      <a:r>
                        <a:rPr lang="en-US" sz="1000" dirty="0" err="1">
                          <a:effectLst/>
                        </a:rPr>
                        <a:t>Previsto</a:t>
                      </a:r>
                      <a:endParaRPr lang="pt-PT" sz="1000" dirty="0">
                        <a:effectLst/>
                        <a:latin typeface="Times New Roman" panose="02020603050405020304" pitchFamily="18" charset="0"/>
                        <a:ea typeface="SimSun" panose="02010600030101010101" pitchFamily="2" charset="-122"/>
                      </a:endParaRPr>
                    </a:p>
                  </a:txBody>
                  <a:tcPr marL="68580" marR="68580" marT="0" marB="0" anchor="ctr">
                    <a:lnL w="12700" cmpd="sng">
                      <a:noFill/>
                    </a:lnL>
                    <a:lnR w="12700" cmpd="sng">
                      <a:noFill/>
                    </a:lnR>
                  </a:tcPr>
                </a:tc>
                <a:tc hMerge="1">
                  <a:txBody>
                    <a:bodyPr/>
                    <a:lstStyle/>
                    <a:p>
                      <a:endParaRPr lang="pt-PT"/>
                    </a:p>
                  </a:txBody>
                  <a:tcPr/>
                </a:tc>
                <a:tc hMerge="1">
                  <a:txBody>
                    <a:bodyPr/>
                    <a:lstStyle/>
                    <a:p>
                      <a:endParaRPr lang="pt-PT"/>
                    </a:p>
                  </a:txBody>
                  <a:tcPr/>
                </a:tc>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338852851"/>
                  </a:ext>
                </a:extLst>
              </a:tr>
              <a:tr h="421759">
                <a:tc>
                  <a:txBody>
                    <a:bodyPr/>
                    <a:lstStyle/>
                    <a:p>
                      <a:pPr algn="ctr"/>
                      <a:r>
                        <a:rPr lang="en-US" sz="1000">
                          <a:effectLst/>
                        </a:rPr>
                        <a:t> </a:t>
                      </a:r>
                      <a:endParaRPr lang="pt-PT" sz="100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000" dirty="0">
                          <a:effectLst/>
                        </a:rPr>
                        <a:t>Sem </a:t>
                      </a:r>
                      <a:r>
                        <a:rPr lang="en-US" sz="1000" dirty="0" err="1">
                          <a:effectLst/>
                        </a:rPr>
                        <a:t>Máscara</a:t>
                      </a:r>
                      <a:endParaRPr lang="pt-PT" sz="1000" dirty="0">
                        <a:effectLst/>
                        <a:latin typeface="Times New Roman" panose="02020603050405020304" pitchFamily="18" charset="0"/>
                        <a:ea typeface="SimSun" panose="02010600030101010101" pitchFamily="2" charset="-122"/>
                      </a:endParaRPr>
                    </a:p>
                  </a:txBody>
                  <a:tcPr marL="68580" marR="68580" marT="0" marB="0" anchor="ctr">
                    <a:lnL w="12700" cmpd="sng">
                      <a:noFill/>
                    </a:lnL>
                  </a:tcPr>
                </a:tc>
                <a:tc>
                  <a:txBody>
                    <a:bodyPr/>
                    <a:lstStyle/>
                    <a:p>
                      <a:pPr algn="ctr"/>
                      <a:r>
                        <a:rPr lang="en-US" sz="1000" dirty="0" err="1">
                          <a:effectLst/>
                        </a:rPr>
                        <a:t>Bem</a:t>
                      </a:r>
                      <a:r>
                        <a:rPr lang="en-US" sz="1000" dirty="0">
                          <a:effectLst/>
                        </a:rPr>
                        <a:t> </a:t>
                      </a:r>
                      <a:r>
                        <a:rPr lang="en-US" sz="1000" dirty="0" err="1">
                          <a:effectLst/>
                        </a:rPr>
                        <a:t>colocada</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Mal </a:t>
                      </a:r>
                      <a:r>
                        <a:rPr lang="en-US" sz="1000" dirty="0" err="1">
                          <a:effectLst/>
                        </a:rPr>
                        <a:t>colocada</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Total</a:t>
                      </a:r>
                      <a:endParaRPr lang="pt-PT" sz="1000" dirty="0">
                        <a:effectLst/>
                        <a:latin typeface="Times New Roman" panose="02020603050405020304" pitchFamily="18" charset="0"/>
                        <a:ea typeface="SimSun" panose="02010600030101010101" pitchFamily="2" charset="-122"/>
                      </a:endParaRPr>
                    </a:p>
                  </a:txBody>
                  <a:tcPr marL="68580" marR="68580" marT="0" marB="0" anchor="ctr">
                    <a:lnT w="38100" cmpd="sng">
                      <a:noFill/>
                    </a:lnT>
                  </a:tcPr>
                </a:tc>
                <a:extLst>
                  <a:ext uri="{0D108BD9-81ED-4DB2-BD59-A6C34878D82A}">
                    <a16:rowId xmlns="" xmlns:a16="http://schemas.microsoft.com/office/drawing/2014/main" val="4142695933"/>
                  </a:ext>
                </a:extLst>
              </a:tr>
              <a:tr h="282106">
                <a:tc rowSpan="3">
                  <a:txBody>
                    <a:bodyPr/>
                    <a:lstStyle/>
                    <a:p>
                      <a:pPr marL="71755" marR="71755" algn="ctr">
                        <a:spcAft>
                          <a:spcPts val="0"/>
                        </a:spcAft>
                      </a:pPr>
                      <a:r>
                        <a:rPr lang="en-US" sz="1000" dirty="0">
                          <a:effectLst/>
                        </a:rPr>
                        <a:t>Real</a:t>
                      </a:r>
                      <a:endParaRPr lang="pt-PT" sz="1000" dirty="0">
                        <a:effectLst/>
                        <a:latin typeface="Times New Roman" panose="02020603050405020304" pitchFamily="18" charset="0"/>
                        <a:ea typeface="SimSun" panose="02010600030101010101" pitchFamily="2" charset="-122"/>
                      </a:endParaRPr>
                    </a:p>
                  </a:txBody>
                  <a:tcPr marL="68580" marR="68580" marT="0" marB="0" vert="vert270">
                    <a:lnT w="12700" cmpd="sng">
                      <a:noFill/>
                    </a:lnT>
                    <a:lnB w="12700" cmpd="sng">
                      <a:noFill/>
                    </a:lnB>
                  </a:tcPr>
                </a:tc>
                <a:tc>
                  <a:txBody>
                    <a:bodyPr/>
                    <a:lstStyle/>
                    <a:p>
                      <a:pPr algn="ctr"/>
                      <a:r>
                        <a:rPr lang="en-US" sz="1000" dirty="0">
                          <a:effectLst/>
                        </a:rPr>
                        <a:t>Sem</a:t>
                      </a:r>
                      <a:endParaRPr lang="pt-PT" sz="1000" dirty="0">
                        <a:effectLst/>
                      </a:endParaRPr>
                    </a:p>
                    <a:p>
                      <a:pPr algn="ctr"/>
                      <a:r>
                        <a:rPr lang="en-US" sz="1000" dirty="0" err="1">
                          <a:effectLst/>
                        </a:rPr>
                        <a:t>Máscara</a:t>
                      </a:r>
                      <a:endParaRPr lang="pt-PT" sz="1000" dirty="0">
                        <a:effectLst/>
                        <a:latin typeface="Times New Roman" panose="02020603050405020304" pitchFamily="18" charset="0"/>
                        <a:ea typeface="SimSun" panose="02010600030101010101" pitchFamily="2" charset="-122"/>
                      </a:endParaRPr>
                    </a:p>
                  </a:txBody>
                  <a:tcPr marL="68580" marR="68580" marT="0" marB="0" anchor="ctr">
                    <a:lnT w="12700" cmpd="sng">
                      <a:noFill/>
                    </a:lnT>
                  </a:tcPr>
                </a:tc>
                <a:tc>
                  <a:txBody>
                    <a:bodyPr/>
                    <a:lstStyle/>
                    <a:p>
                      <a:pPr algn="ctr"/>
                      <a:r>
                        <a:rPr lang="en-US" sz="1000">
                          <a:effectLst/>
                        </a:rPr>
                        <a:t>30</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8</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1</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39</a:t>
                      </a:r>
                      <a:endParaRPr lang="pt-PT" sz="1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3677953302"/>
                  </a:ext>
                </a:extLst>
              </a:tr>
              <a:tr h="252199">
                <a:tc vMerge="1">
                  <a:txBody>
                    <a:bodyPr/>
                    <a:lstStyle/>
                    <a:p>
                      <a:endParaRPr lang="pt-PT"/>
                    </a:p>
                  </a:txBody>
                  <a:tcPr/>
                </a:tc>
                <a:tc>
                  <a:txBody>
                    <a:bodyPr/>
                    <a:lstStyle/>
                    <a:p>
                      <a:pPr algn="ctr"/>
                      <a:r>
                        <a:rPr lang="en-US" sz="1000" dirty="0" err="1">
                          <a:effectLst/>
                        </a:rPr>
                        <a:t>Bem</a:t>
                      </a:r>
                      <a:r>
                        <a:rPr lang="en-US" sz="1000" dirty="0">
                          <a:effectLst/>
                        </a:rPr>
                        <a:t> </a:t>
                      </a:r>
                      <a:r>
                        <a:rPr lang="en-US" sz="1000" dirty="0" err="1">
                          <a:effectLst/>
                        </a:rPr>
                        <a:t>colocada</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5</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65</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3</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73</a:t>
                      </a:r>
                      <a:endParaRPr lang="pt-PT"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4273248072"/>
                  </a:ext>
                </a:extLst>
              </a:tr>
              <a:tr h="233149">
                <a:tc vMerge="1">
                  <a:txBody>
                    <a:bodyPr/>
                    <a:lstStyle/>
                    <a:p>
                      <a:endParaRPr lang="pt-PT"/>
                    </a:p>
                  </a:txBody>
                  <a:tcPr/>
                </a:tc>
                <a:tc>
                  <a:txBody>
                    <a:bodyPr/>
                    <a:lstStyle/>
                    <a:p>
                      <a:pPr algn="ctr"/>
                      <a:r>
                        <a:rPr lang="en-US" sz="1000" dirty="0">
                          <a:effectLst/>
                        </a:rPr>
                        <a:t>Mal </a:t>
                      </a:r>
                      <a:r>
                        <a:rPr lang="en-US" sz="1000" dirty="0" err="1">
                          <a:effectLst/>
                        </a:rPr>
                        <a:t>colocada</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2</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9</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9</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20</a:t>
                      </a:r>
                      <a:endParaRPr lang="pt-PT"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828183978"/>
                  </a:ext>
                </a:extLst>
              </a:tr>
              <a:tr h="199164">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dirty="0">
                          <a:effectLst/>
                        </a:rPr>
                        <a:t>Total</a:t>
                      </a:r>
                      <a:endParaRPr lang="pt-PT" sz="1000" dirty="0">
                        <a:effectLst/>
                        <a:latin typeface="Times New Roman" panose="02020603050405020304" pitchFamily="18" charset="0"/>
                        <a:ea typeface="SimSun" panose="02010600030101010101" pitchFamily="2" charset="-122"/>
                      </a:endParaRPr>
                    </a:p>
                  </a:txBody>
                  <a:tcPr marL="68580" marR="68580" marT="0" marB="0" anchor="ctr">
                    <a:lnL w="12700" cmpd="sng">
                      <a:noFill/>
                    </a:lnL>
                  </a:tcPr>
                </a:tc>
                <a:tc>
                  <a:txBody>
                    <a:bodyPr/>
                    <a:lstStyle/>
                    <a:p>
                      <a:pPr algn="ctr"/>
                      <a:r>
                        <a:rPr lang="en-US" sz="1000">
                          <a:effectLst/>
                        </a:rPr>
                        <a:t>37</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82</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13</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132</a:t>
                      </a:r>
                      <a:endParaRPr lang="pt-PT"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223511081"/>
                  </a:ext>
                </a:extLst>
              </a:tr>
              <a:tr h="199164">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dirty="0">
                          <a:effectLst/>
                        </a:rPr>
                        <a:t>Recall</a:t>
                      </a:r>
                      <a:endParaRPr lang="pt-PT" sz="1000" dirty="0">
                        <a:effectLst/>
                        <a:latin typeface="Times New Roman" panose="02020603050405020304" pitchFamily="18" charset="0"/>
                        <a:ea typeface="SimSun" panose="02010600030101010101" pitchFamily="2" charset="-122"/>
                      </a:endParaRPr>
                    </a:p>
                  </a:txBody>
                  <a:tcPr marL="68580" marR="68580" marT="0" marB="0" anchor="ctr">
                    <a:lnL w="12700" cmpd="sng">
                      <a:noFill/>
                    </a:lnL>
                  </a:tcPr>
                </a:tc>
                <a:tc>
                  <a:txBody>
                    <a:bodyPr/>
                    <a:lstStyle/>
                    <a:p>
                      <a:pPr algn="ctr"/>
                      <a:r>
                        <a:rPr lang="en-US" sz="1000">
                          <a:effectLst/>
                        </a:rPr>
                        <a:t>0.7692</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0.8904</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0.4500</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a:t>
                      </a:r>
                      <a:endParaRPr lang="pt-PT"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3915985274"/>
                  </a:ext>
                </a:extLst>
              </a:tr>
              <a:tr h="199164">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a:effectLst/>
                        </a:rPr>
                        <a:t>Precisão</a:t>
                      </a:r>
                      <a:endParaRPr lang="pt-PT" sz="1000">
                        <a:effectLst/>
                        <a:latin typeface="Times New Roman" panose="02020603050405020304" pitchFamily="18" charset="0"/>
                        <a:ea typeface="SimSun" panose="02010600030101010101" pitchFamily="2" charset="-122"/>
                      </a:endParaRPr>
                    </a:p>
                  </a:txBody>
                  <a:tcPr marL="68580" marR="68580" marT="0" marB="0" anchor="ctr">
                    <a:lnL w="12700" cmpd="sng">
                      <a:noFill/>
                    </a:lnL>
                  </a:tcPr>
                </a:tc>
                <a:tc>
                  <a:txBody>
                    <a:bodyPr/>
                    <a:lstStyle/>
                    <a:p>
                      <a:pPr algn="ctr"/>
                      <a:r>
                        <a:rPr lang="en-US" sz="1000">
                          <a:effectLst/>
                        </a:rPr>
                        <a:t>0.8108</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0.7927</a:t>
                      </a:r>
                      <a:endParaRPr lang="pt-PT"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0.6923</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a:t>
                      </a:r>
                      <a:endParaRPr lang="pt-PT"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3219652722"/>
                  </a:ext>
                </a:extLst>
              </a:tr>
              <a:tr h="421759">
                <a:tc>
                  <a:txBody>
                    <a:bodyPr/>
                    <a:lstStyle/>
                    <a:p>
                      <a:pPr algn="ctr"/>
                      <a:r>
                        <a:rPr lang="en-US" sz="1000" dirty="0">
                          <a:effectLst/>
                        </a:rPr>
                        <a:t> </a:t>
                      </a:r>
                      <a:endParaRPr lang="pt-PT" sz="1000" dirty="0">
                        <a:effectLst/>
                        <a:latin typeface="Times New Roman" panose="02020603050405020304" pitchFamily="18" charset="0"/>
                        <a:ea typeface="SimSun"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000">
                          <a:effectLst/>
                        </a:rPr>
                        <a:t>F Measure</a:t>
                      </a:r>
                      <a:endParaRPr lang="pt-PT" sz="1000">
                        <a:effectLst/>
                        <a:latin typeface="Times New Roman" panose="02020603050405020304" pitchFamily="18" charset="0"/>
                        <a:ea typeface="SimSun" panose="02010600030101010101" pitchFamily="2" charset="-122"/>
                      </a:endParaRPr>
                    </a:p>
                  </a:txBody>
                  <a:tcPr marL="68580" marR="68580" marT="0" marB="0" anchor="ctr">
                    <a:lnL w="12700" cmpd="sng">
                      <a:noFill/>
                    </a:lnL>
                  </a:tcPr>
                </a:tc>
                <a:tc>
                  <a:txBody>
                    <a:bodyPr/>
                    <a:lstStyle/>
                    <a:p>
                      <a:pPr algn="ctr"/>
                      <a:r>
                        <a:rPr lang="en-US" sz="1000">
                          <a:effectLst/>
                        </a:rPr>
                        <a:t>0.7895</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0.8387</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a:effectLst/>
                        </a:rPr>
                        <a:t>0.5455</a:t>
                      </a:r>
                      <a:endParaRPr lang="pt-PT"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000" dirty="0">
                          <a:effectLst/>
                        </a:rPr>
                        <a:t>-</a:t>
                      </a:r>
                      <a:endParaRPr lang="pt-PT" sz="1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 xmlns:a16="http://schemas.microsoft.com/office/drawing/2014/main" val="2495886851"/>
                  </a:ext>
                </a:extLst>
              </a:tr>
            </a:tbl>
          </a:graphicData>
        </a:graphic>
      </p:graphicFrame>
      <p:graphicFrame>
        <p:nvGraphicFramePr>
          <p:cNvPr id="5" name="Tabela 4">
            <a:extLst>
              <a:ext uri="{FF2B5EF4-FFF2-40B4-BE49-F238E27FC236}">
                <a16:creationId xmlns="" xmlns:a16="http://schemas.microsoft.com/office/drawing/2014/main" id="{4EB0DD13-DD74-4016-B402-A17769E4DF87}"/>
              </a:ext>
            </a:extLst>
          </p:cNvPr>
          <p:cNvGraphicFramePr>
            <a:graphicFrameLocks noGrp="1"/>
          </p:cNvGraphicFramePr>
          <p:nvPr>
            <p:extLst>
              <p:ext uri="{D42A27DB-BD31-4B8C-83A1-F6EECF244321}">
                <p14:modId xmlns:p14="http://schemas.microsoft.com/office/powerpoint/2010/main" val="2814338879"/>
              </p:ext>
            </p:extLst>
          </p:nvPr>
        </p:nvGraphicFramePr>
        <p:xfrm>
          <a:off x="1159305" y="1445123"/>
          <a:ext cx="3550446" cy="1195387"/>
        </p:xfrm>
        <a:graphic>
          <a:graphicData uri="http://schemas.openxmlformats.org/drawingml/2006/table">
            <a:tbl>
              <a:tblPr firstRow="1" firstCol="1" bandRow="1">
                <a:tableStyleId>{5C22544A-7EE6-4342-B048-85BDC9FD1C3A}</a:tableStyleId>
              </a:tblPr>
              <a:tblGrid>
                <a:gridCol w="840806">
                  <a:extLst>
                    <a:ext uri="{9D8B030D-6E8A-4147-A177-3AD203B41FA5}">
                      <a16:colId xmlns="" xmlns:a16="http://schemas.microsoft.com/office/drawing/2014/main" val="71809347"/>
                    </a:ext>
                  </a:extLst>
                </a:gridCol>
                <a:gridCol w="1085048">
                  <a:extLst>
                    <a:ext uri="{9D8B030D-6E8A-4147-A177-3AD203B41FA5}">
                      <a16:colId xmlns="" xmlns:a16="http://schemas.microsoft.com/office/drawing/2014/main" val="2039092978"/>
                    </a:ext>
                  </a:extLst>
                </a:gridCol>
                <a:gridCol w="848464">
                  <a:extLst>
                    <a:ext uri="{9D8B030D-6E8A-4147-A177-3AD203B41FA5}">
                      <a16:colId xmlns="" xmlns:a16="http://schemas.microsoft.com/office/drawing/2014/main" val="2522865928"/>
                    </a:ext>
                  </a:extLst>
                </a:gridCol>
                <a:gridCol w="776128">
                  <a:extLst>
                    <a:ext uri="{9D8B030D-6E8A-4147-A177-3AD203B41FA5}">
                      <a16:colId xmlns="" xmlns:a16="http://schemas.microsoft.com/office/drawing/2014/main" val="3536664224"/>
                    </a:ext>
                  </a:extLst>
                </a:gridCol>
              </a:tblGrid>
              <a:tr h="398463">
                <a:tc>
                  <a:txBody>
                    <a:bodyPr/>
                    <a:lstStyle/>
                    <a:p>
                      <a:pPr algn="ctr"/>
                      <a:r>
                        <a:rPr lang="en-US" sz="1000">
                          <a:effectLst/>
                        </a:rPr>
                        <a:t>Tipo de Imagens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Positivo</a:t>
                      </a:r>
                      <a:endParaRPr lang="pt-PT" sz="1000">
                        <a:effectLst/>
                      </a:endParaRPr>
                    </a:p>
                    <a:p>
                      <a:pPr algn="ctr"/>
                      <a:r>
                        <a:rPr lang="en-US" sz="1000">
                          <a:effectLst/>
                        </a:rPr>
                        <a:t>Verdadeiro</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Falso </a:t>
                      </a:r>
                      <a:endParaRPr lang="pt-PT" sz="1000">
                        <a:effectLst/>
                      </a:endParaRPr>
                    </a:p>
                    <a:p>
                      <a:pPr algn="ctr"/>
                      <a:r>
                        <a:rPr lang="en-US" sz="1000">
                          <a:effectLst/>
                        </a:rPr>
                        <a:t>Positivo</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Falso</a:t>
                      </a:r>
                      <a:endParaRPr lang="pt-PT" sz="1000">
                        <a:effectLst/>
                      </a:endParaRPr>
                    </a:p>
                    <a:p>
                      <a:pPr algn="ctr"/>
                      <a:r>
                        <a:rPr lang="en-US" sz="1000">
                          <a:effectLst/>
                        </a:rPr>
                        <a:t>Negativo</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3992338025"/>
                  </a:ext>
                </a:extLst>
              </a:tr>
              <a:tr h="199231">
                <a:tc>
                  <a:txBody>
                    <a:bodyPr/>
                    <a:lstStyle/>
                    <a:p>
                      <a:pPr algn="ctr"/>
                      <a:r>
                        <a:rPr lang="en-US" sz="1000">
                          <a:effectLst/>
                        </a:rPr>
                        <a:t>Fáceis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17</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10</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6</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3301428113"/>
                  </a:ext>
                </a:extLst>
              </a:tr>
              <a:tr h="199231">
                <a:tc>
                  <a:txBody>
                    <a:bodyPr/>
                    <a:lstStyle/>
                    <a:p>
                      <a:pPr algn="ctr"/>
                      <a:r>
                        <a:rPr lang="en-US" sz="1000">
                          <a:effectLst/>
                        </a:rPr>
                        <a:t>Médias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6</a:t>
                      </a:r>
                      <a:endParaRPr lang="pt-PT"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18</a:t>
                      </a:r>
                      <a:endParaRPr lang="pt-PT"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47</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622700556"/>
                  </a:ext>
                </a:extLst>
              </a:tr>
              <a:tr h="199231">
                <a:tc>
                  <a:txBody>
                    <a:bodyPr/>
                    <a:lstStyle/>
                    <a:p>
                      <a:pPr algn="ctr"/>
                      <a:r>
                        <a:rPr lang="en-US" sz="1000">
                          <a:effectLst/>
                        </a:rPr>
                        <a:t>Difíceis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11</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9</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162</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1838012106"/>
                  </a:ext>
                </a:extLst>
              </a:tr>
              <a:tr h="199231">
                <a:tc>
                  <a:txBody>
                    <a:bodyPr/>
                    <a:lstStyle/>
                    <a:p>
                      <a:pPr algn="ctr"/>
                      <a:r>
                        <a:rPr lang="en-US" sz="1000">
                          <a:effectLst/>
                        </a:rPr>
                        <a:t>Total</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34</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37</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215</a:t>
                      </a:r>
                      <a:endParaRPr lang="pt-PT"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1378362115"/>
                  </a:ext>
                </a:extLst>
              </a:tr>
            </a:tbl>
          </a:graphicData>
        </a:graphic>
      </p:graphicFrame>
      <p:graphicFrame>
        <p:nvGraphicFramePr>
          <p:cNvPr id="6" name="Tabela 5">
            <a:extLst>
              <a:ext uri="{FF2B5EF4-FFF2-40B4-BE49-F238E27FC236}">
                <a16:creationId xmlns="" xmlns:a16="http://schemas.microsoft.com/office/drawing/2014/main" id="{E1398DC4-B3C2-4600-82C4-4F6CD990188E}"/>
              </a:ext>
            </a:extLst>
          </p:cNvPr>
          <p:cNvGraphicFramePr>
            <a:graphicFrameLocks noGrp="1"/>
          </p:cNvGraphicFramePr>
          <p:nvPr>
            <p:extLst>
              <p:ext uri="{D42A27DB-BD31-4B8C-83A1-F6EECF244321}">
                <p14:modId xmlns:p14="http://schemas.microsoft.com/office/powerpoint/2010/main" val="3245333814"/>
              </p:ext>
            </p:extLst>
          </p:nvPr>
        </p:nvGraphicFramePr>
        <p:xfrm>
          <a:off x="1159305" y="2729392"/>
          <a:ext cx="3550446" cy="1195386"/>
        </p:xfrm>
        <a:graphic>
          <a:graphicData uri="http://schemas.openxmlformats.org/drawingml/2006/table">
            <a:tbl>
              <a:tblPr firstRow="1" firstCol="1" bandRow="1">
                <a:tableStyleId>{5C22544A-7EE6-4342-B048-85BDC9FD1C3A}</a:tableStyleId>
              </a:tblPr>
              <a:tblGrid>
                <a:gridCol w="844209">
                  <a:extLst>
                    <a:ext uri="{9D8B030D-6E8A-4147-A177-3AD203B41FA5}">
                      <a16:colId xmlns="" xmlns:a16="http://schemas.microsoft.com/office/drawing/2014/main" val="3076203124"/>
                    </a:ext>
                  </a:extLst>
                </a:gridCol>
                <a:gridCol w="1081644">
                  <a:extLst>
                    <a:ext uri="{9D8B030D-6E8A-4147-A177-3AD203B41FA5}">
                      <a16:colId xmlns="" xmlns:a16="http://schemas.microsoft.com/office/drawing/2014/main" val="1398161570"/>
                    </a:ext>
                  </a:extLst>
                </a:gridCol>
                <a:gridCol w="848465">
                  <a:extLst>
                    <a:ext uri="{9D8B030D-6E8A-4147-A177-3AD203B41FA5}">
                      <a16:colId xmlns="" xmlns:a16="http://schemas.microsoft.com/office/drawing/2014/main" val="1474909411"/>
                    </a:ext>
                  </a:extLst>
                </a:gridCol>
                <a:gridCol w="776128">
                  <a:extLst>
                    <a:ext uri="{9D8B030D-6E8A-4147-A177-3AD203B41FA5}">
                      <a16:colId xmlns="" xmlns:a16="http://schemas.microsoft.com/office/drawing/2014/main" val="509120347"/>
                    </a:ext>
                  </a:extLst>
                </a:gridCol>
              </a:tblGrid>
              <a:tr h="398462">
                <a:tc>
                  <a:txBody>
                    <a:bodyPr/>
                    <a:lstStyle/>
                    <a:p>
                      <a:pPr algn="ctr"/>
                      <a:r>
                        <a:rPr lang="en-US" sz="1000">
                          <a:effectLst/>
                        </a:rPr>
                        <a:t>Tipo de Imagens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Precisão</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Recall</a:t>
                      </a:r>
                      <a:endParaRPr lang="pt-PT"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F measure</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212578040"/>
                  </a:ext>
                </a:extLst>
              </a:tr>
              <a:tr h="199231">
                <a:tc>
                  <a:txBody>
                    <a:bodyPr/>
                    <a:lstStyle/>
                    <a:p>
                      <a:pPr algn="ctr"/>
                      <a:r>
                        <a:rPr lang="en-US" sz="1000">
                          <a:effectLst/>
                        </a:rPr>
                        <a:t>Fáceis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0.6296</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0.7391</a:t>
                      </a:r>
                      <a:endParaRPr lang="pt-PT"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0.6800</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3923980748"/>
                  </a:ext>
                </a:extLst>
              </a:tr>
              <a:tr h="199231">
                <a:tc>
                  <a:txBody>
                    <a:bodyPr/>
                    <a:lstStyle/>
                    <a:p>
                      <a:pPr algn="ctr"/>
                      <a:r>
                        <a:rPr lang="en-US" sz="1000">
                          <a:effectLst/>
                        </a:rPr>
                        <a:t>Médias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0.2500</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0.1131</a:t>
                      </a:r>
                      <a:endParaRPr lang="pt-PT"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0.1558</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3644671069"/>
                  </a:ext>
                </a:extLst>
              </a:tr>
              <a:tr h="199231">
                <a:tc>
                  <a:txBody>
                    <a:bodyPr/>
                    <a:lstStyle/>
                    <a:p>
                      <a:pPr algn="ctr"/>
                      <a:r>
                        <a:rPr lang="en-US" sz="1000">
                          <a:effectLst/>
                        </a:rPr>
                        <a:t>Difíceis</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0.5500</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0.0636</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0.1140</a:t>
                      </a:r>
                      <a:endParaRPr lang="pt-PT"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451236659"/>
                  </a:ext>
                </a:extLst>
              </a:tr>
              <a:tr h="199231">
                <a:tc>
                  <a:txBody>
                    <a:bodyPr/>
                    <a:lstStyle/>
                    <a:p>
                      <a:pPr algn="ctr"/>
                      <a:r>
                        <a:rPr lang="en-US" sz="1000">
                          <a:effectLst/>
                        </a:rPr>
                        <a:t>Total</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0.4789</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a:effectLst/>
                        </a:rPr>
                        <a:t>0.1365</a:t>
                      </a:r>
                      <a:endParaRPr lang="pt-PT" sz="1000">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000" dirty="0">
                          <a:effectLst/>
                        </a:rPr>
                        <a:t>0.2125</a:t>
                      </a:r>
                      <a:endParaRPr lang="pt-PT"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 xmlns:a16="http://schemas.microsoft.com/office/drawing/2014/main" val="2867419355"/>
                  </a:ext>
                </a:extLst>
              </a:tr>
            </a:tbl>
          </a:graphicData>
        </a:graphic>
      </p:graphicFrame>
      <p:pic>
        <p:nvPicPr>
          <p:cNvPr id="2050" name="Picture 2">
            <a:extLst>
              <a:ext uri="{FF2B5EF4-FFF2-40B4-BE49-F238E27FC236}">
                <a16:creationId xmlns="" xmlns:a16="http://schemas.microsoft.com/office/drawing/2014/main" id="{82D348B1-D196-4769-AD65-B5C17E93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46" y="4609719"/>
            <a:ext cx="3019425" cy="144709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 xmlns:a16="http://schemas.microsoft.com/office/drawing/2014/main" id="{F0C98695-B7B2-47D2-BBEF-C8FB7E9CE740}"/>
              </a:ext>
            </a:extLst>
          </p:cNvPr>
          <p:cNvPicPr>
            <a:picLocks noChangeAspect="1"/>
          </p:cNvPicPr>
          <p:nvPr/>
        </p:nvPicPr>
        <p:blipFill>
          <a:blip r:embed="rId4"/>
          <a:stretch>
            <a:fillRect/>
          </a:stretch>
        </p:blipFill>
        <p:spPr>
          <a:xfrm>
            <a:off x="9174761" y="2549566"/>
            <a:ext cx="2306388" cy="1447098"/>
          </a:xfrm>
          <a:prstGeom prst="rect">
            <a:avLst/>
          </a:prstGeom>
        </p:spPr>
      </p:pic>
      <p:pic>
        <p:nvPicPr>
          <p:cNvPr id="10" name="Imagem 9">
            <a:extLst>
              <a:ext uri="{FF2B5EF4-FFF2-40B4-BE49-F238E27FC236}">
                <a16:creationId xmlns="" xmlns:a16="http://schemas.microsoft.com/office/drawing/2014/main" id="{8EAAC92F-88AC-4590-90D9-2222876CA330}"/>
              </a:ext>
            </a:extLst>
          </p:cNvPr>
          <p:cNvPicPr>
            <a:picLocks noChangeAspect="1"/>
          </p:cNvPicPr>
          <p:nvPr/>
        </p:nvPicPr>
        <p:blipFill>
          <a:blip r:embed="rId5"/>
          <a:stretch>
            <a:fillRect/>
          </a:stretch>
        </p:blipFill>
        <p:spPr>
          <a:xfrm>
            <a:off x="9174761" y="3908606"/>
            <a:ext cx="2306388" cy="1402226"/>
          </a:xfrm>
          <a:prstGeom prst="rect">
            <a:avLst/>
          </a:prstGeom>
        </p:spPr>
      </p:pic>
      <p:pic>
        <p:nvPicPr>
          <p:cNvPr id="1026" name="Picture 2">
            <a:extLst>
              <a:ext uri="{FF2B5EF4-FFF2-40B4-BE49-F238E27FC236}">
                <a16:creationId xmlns="" xmlns:a16="http://schemas.microsoft.com/office/drawing/2014/main" id="{79A55560-142E-43E1-AB7F-3B12C9D06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981" y="4350327"/>
            <a:ext cx="1101302" cy="1789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7403D2BF-7FC2-4D93-A8A5-84B7571AF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716" y="4350327"/>
            <a:ext cx="1090115" cy="1789926"/>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 xmlns:a16="http://schemas.microsoft.com/office/drawing/2014/main" id="{320A55D9-2E7A-4E8C-BEDB-7F5CB03B963B}"/>
              </a:ext>
            </a:extLst>
          </p:cNvPr>
          <p:cNvSpPr txBox="1"/>
          <p:nvPr/>
        </p:nvSpPr>
        <p:spPr>
          <a:xfrm>
            <a:off x="1090555" y="3908606"/>
            <a:ext cx="3619196" cy="276999"/>
          </a:xfrm>
          <a:prstGeom prst="rect">
            <a:avLst/>
          </a:prstGeom>
          <a:noFill/>
        </p:spPr>
        <p:txBody>
          <a:bodyPr wrap="none" rtlCol="0">
            <a:spAutoFit/>
          </a:bodyPr>
          <a:lstStyle/>
          <a:p>
            <a:r>
              <a:rPr lang="pt-PT" sz="1200" dirty="0"/>
              <a:t>Tabela 1- Matriz de Classificação da primeira tarefa</a:t>
            </a:r>
          </a:p>
        </p:txBody>
      </p:sp>
      <p:sp>
        <p:nvSpPr>
          <p:cNvPr id="12" name="CaixaDeTexto 11">
            <a:extLst>
              <a:ext uri="{FF2B5EF4-FFF2-40B4-BE49-F238E27FC236}">
                <a16:creationId xmlns="" xmlns:a16="http://schemas.microsoft.com/office/drawing/2014/main" id="{DECD7925-A25C-40D0-95ED-C7ABA1F8AFBB}"/>
              </a:ext>
            </a:extLst>
          </p:cNvPr>
          <p:cNvSpPr txBox="1"/>
          <p:nvPr/>
        </p:nvSpPr>
        <p:spPr>
          <a:xfrm>
            <a:off x="5410572" y="3981744"/>
            <a:ext cx="3402791" cy="276999"/>
          </a:xfrm>
          <a:prstGeom prst="rect">
            <a:avLst/>
          </a:prstGeom>
          <a:noFill/>
        </p:spPr>
        <p:txBody>
          <a:bodyPr wrap="none" rtlCol="0">
            <a:spAutoFit/>
          </a:bodyPr>
          <a:lstStyle/>
          <a:p>
            <a:r>
              <a:rPr lang="pt-PT" sz="1200" dirty="0"/>
              <a:t>Tabela 2- Matriz de confusão da segunda tarefa</a:t>
            </a:r>
          </a:p>
        </p:txBody>
      </p:sp>
      <p:sp>
        <p:nvSpPr>
          <p:cNvPr id="13" name="CaixaDeTexto 12">
            <a:extLst>
              <a:ext uri="{FF2B5EF4-FFF2-40B4-BE49-F238E27FC236}">
                <a16:creationId xmlns="" xmlns:a16="http://schemas.microsoft.com/office/drawing/2014/main" id="{818D4F5F-C666-43AC-B189-96CA9C8B6F25}"/>
              </a:ext>
            </a:extLst>
          </p:cNvPr>
          <p:cNvSpPr txBox="1"/>
          <p:nvPr/>
        </p:nvSpPr>
        <p:spPr>
          <a:xfrm>
            <a:off x="1441298" y="6166475"/>
            <a:ext cx="2986459" cy="276999"/>
          </a:xfrm>
          <a:prstGeom prst="rect">
            <a:avLst/>
          </a:prstGeom>
          <a:noFill/>
        </p:spPr>
        <p:txBody>
          <a:bodyPr wrap="none" rtlCol="0">
            <a:spAutoFit/>
          </a:bodyPr>
          <a:lstStyle/>
          <a:p>
            <a:r>
              <a:rPr lang="pt-PT" sz="1200" dirty="0"/>
              <a:t>Img.25- </a:t>
            </a:r>
            <a:r>
              <a:rPr lang="pt-PT" sz="1200" dirty="0" err="1"/>
              <a:t>Bounding</a:t>
            </a:r>
            <a:r>
              <a:rPr lang="pt-PT" sz="1200" dirty="0"/>
              <a:t> Box mal dimensionada</a:t>
            </a:r>
          </a:p>
        </p:txBody>
      </p:sp>
      <p:sp>
        <p:nvSpPr>
          <p:cNvPr id="14" name="CaixaDeTexto 13">
            <a:extLst>
              <a:ext uri="{FF2B5EF4-FFF2-40B4-BE49-F238E27FC236}">
                <a16:creationId xmlns="" xmlns:a16="http://schemas.microsoft.com/office/drawing/2014/main" id="{A884CE62-DBF6-4749-B1F6-7CDE99BC1DD2}"/>
              </a:ext>
            </a:extLst>
          </p:cNvPr>
          <p:cNvSpPr txBox="1"/>
          <p:nvPr/>
        </p:nvSpPr>
        <p:spPr>
          <a:xfrm>
            <a:off x="5738122" y="6065766"/>
            <a:ext cx="2428870" cy="276999"/>
          </a:xfrm>
          <a:prstGeom prst="rect">
            <a:avLst/>
          </a:prstGeom>
          <a:noFill/>
        </p:spPr>
        <p:txBody>
          <a:bodyPr wrap="none" rtlCol="0">
            <a:spAutoFit/>
          </a:bodyPr>
          <a:lstStyle/>
          <a:p>
            <a:r>
              <a:rPr lang="pt-PT" sz="1200" dirty="0"/>
              <a:t>Img.26- Segmentação defeituosa</a:t>
            </a:r>
          </a:p>
        </p:txBody>
      </p:sp>
      <p:sp>
        <p:nvSpPr>
          <p:cNvPr id="15" name="CaixaDeTexto 14">
            <a:extLst>
              <a:ext uri="{FF2B5EF4-FFF2-40B4-BE49-F238E27FC236}">
                <a16:creationId xmlns="" xmlns:a16="http://schemas.microsoft.com/office/drawing/2014/main" id="{7A631599-B7D2-4900-95F1-FD869E81FF04}"/>
              </a:ext>
            </a:extLst>
          </p:cNvPr>
          <p:cNvSpPr txBox="1"/>
          <p:nvPr/>
        </p:nvSpPr>
        <p:spPr>
          <a:xfrm>
            <a:off x="8984285" y="5355704"/>
            <a:ext cx="2687339" cy="276999"/>
          </a:xfrm>
          <a:prstGeom prst="rect">
            <a:avLst/>
          </a:prstGeom>
          <a:noFill/>
        </p:spPr>
        <p:txBody>
          <a:bodyPr wrap="none" rtlCol="0">
            <a:spAutoFit/>
          </a:bodyPr>
          <a:lstStyle/>
          <a:p>
            <a:r>
              <a:rPr lang="pt-PT" sz="1200" dirty="0"/>
              <a:t>Img.27- Deteção defeituosa de olhos</a:t>
            </a:r>
          </a:p>
        </p:txBody>
      </p:sp>
    </p:spTree>
    <p:extLst>
      <p:ext uri="{BB962C8B-B14F-4D97-AF65-F5344CB8AC3E}">
        <p14:creationId xmlns:p14="http://schemas.microsoft.com/office/powerpoint/2010/main" val="4048309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521208" y="1536192"/>
            <a:ext cx="9194292" cy="640080"/>
          </a:xfrm>
        </p:spPr>
        <p:txBody>
          <a:bodyPr rtlCol="0">
            <a:normAutofit/>
          </a:bodyPr>
          <a:lstStyle/>
          <a:p>
            <a:pPr rtl="0"/>
            <a:r>
              <a:rPr lang="pt-PT" dirty="0">
                <a:latin typeface="Segoe UI Light" panose="020B0502040204020203" pitchFamily="34" charset="0"/>
                <a:cs typeface="Segoe UI Light" panose="020B0502040204020203" pitchFamily="34" charset="0"/>
              </a:rPr>
              <a:t>Obrigado Pela Atenção!!</a:t>
            </a:r>
          </a:p>
        </p:txBody>
      </p:sp>
      <p:sp>
        <p:nvSpPr>
          <p:cNvPr id="3" name="CaixaDeTexto 2">
            <a:extLst>
              <a:ext uri="{FF2B5EF4-FFF2-40B4-BE49-F238E27FC236}">
                <a16:creationId xmlns="" xmlns:a16="http://schemas.microsoft.com/office/drawing/2014/main" id="{3FA2EBC7-98BF-48A2-A3CF-FF7885FECFF0}"/>
              </a:ext>
            </a:extLst>
          </p:cNvPr>
          <p:cNvSpPr txBox="1"/>
          <p:nvPr/>
        </p:nvSpPr>
        <p:spPr>
          <a:xfrm>
            <a:off x="4986337" y="3638550"/>
            <a:ext cx="9458325" cy="1200329"/>
          </a:xfrm>
          <a:prstGeom prst="rect">
            <a:avLst/>
          </a:prstGeom>
          <a:noFill/>
        </p:spPr>
        <p:txBody>
          <a:bodyPr wrap="square" rtlCol="0">
            <a:spAutoFit/>
          </a:bodyPr>
          <a:lstStyle/>
          <a:p>
            <a:r>
              <a:rPr lang="pt-PT" sz="7200" dirty="0"/>
              <a:t>FIM</a:t>
            </a: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521207" y="448056"/>
            <a:ext cx="8139216" cy="640080"/>
          </a:xfrm>
        </p:spPr>
        <p:txBody>
          <a:bodyPr rtlCol="0">
            <a:noAutofit/>
          </a:bodyPr>
          <a:lstStyle/>
          <a:p>
            <a:pPr rtl="0"/>
            <a:r>
              <a:rPr lang="pt-PT" dirty="0">
                <a:latin typeface="Segoe UI Light" panose="020B0502040204020203" pitchFamily="34" charset="0"/>
                <a:cs typeface="Segoe UI Light" panose="020B0502040204020203" pitchFamily="34" charset="0"/>
              </a:rPr>
              <a:t>Introdução e Metodologia</a:t>
            </a:r>
          </a:p>
        </p:txBody>
      </p:sp>
      <p:sp>
        <p:nvSpPr>
          <p:cNvPr id="38" name="Marcador de Posição de Conteúdo 17"/>
          <p:cNvSpPr txBox="1">
            <a:spLocks/>
          </p:cNvSpPr>
          <p:nvPr/>
        </p:nvSpPr>
        <p:spPr>
          <a:xfrm>
            <a:off x="541609" y="1971674"/>
            <a:ext cx="7697515" cy="443826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pt-PT" sz="2000" dirty="0">
                <a:latin typeface="Segoe UI" panose="020B0502040204020203" pitchFamily="34" charset="0"/>
                <a:cs typeface="Segoe UI" panose="020B0502040204020203" pitchFamily="34" charset="0"/>
              </a:rPr>
              <a:t>Introdução:</a:t>
            </a:r>
          </a:p>
          <a:p>
            <a:pPr marL="0" lvl="0" indent="0" rtl="0">
              <a:spcAft>
                <a:spcPts val="600"/>
              </a:spcAft>
              <a:buNone/>
              <a:defRPr/>
            </a:pPr>
            <a:r>
              <a:rPr lang="pt-PT" sz="1800" dirty="0">
                <a:latin typeface="Segoe UI" panose="020B0502040204020203" pitchFamily="34" charset="0"/>
                <a:cs typeface="Segoe UI" panose="020B0502040204020203" pitchFamily="34" charset="0"/>
              </a:rPr>
              <a:t>Na tarefa 1 foi feita a deteção e a localização de caras.</a:t>
            </a:r>
          </a:p>
          <a:p>
            <a:pPr marL="0" lvl="0" indent="0" rtl="0">
              <a:spcAft>
                <a:spcPts val="600"/>
              </a:spcAft>
              <a:buNone/>
              <a:defRPr/>
            </a:pPr>
            <a:r>
              <a:rPr lang="pt-PT" sz="1800" dirty="0">
                <a:latin typeface="Segoe UI" panose="020B0502040204020203" pitchFamily="34" charset="0"/>
                <a:cs typeface="Segoe UI" panose="020B0502040204020203" pitchFamily="34" charset="0"/>
              </a:rPr>
              <a:t>Na tarefa 2 foi elaborada a análise da existência da máscara e a sua colocação.</a:t>
            </a:r>
          </a:p>
          <a:p>
            <a:pPr marL="0" lvl="0" indent="0" rtl="0">
              <a:spcAft>
                <a:spcPts val="600"/>
              </a:spcAft>
              <a:buNone/>
              <a:defRPr/>
            </a:pPr>
            <a:endParaRPr lang="pt-PT" dirty="0">
              <a:latin typeface="Segoe UI" panose="020B0502040204020203" pitchFamily="34" charset="0"/>
              <a:cs typeface="Segoe UI" panose="020B0502040204020203" pitchFamily="34" charset="0"/>
            </a:endParaRPr>
          </a:p>
          <a:p>
            <a:pPr marL="0" lvl="0" indent="0" rtl="0">
              <a:spcAft>
                <a:spcPts val="600"/>
              </a:spcAft>
              <a:buNone/>
              <a:defRPr/>
            </a:pPr>
            <a:r>
              <a:rPr lang="pt-PT" sz="2000" dirty="0">
                <a:latin typeface="Segoe UI" panose="020B0502040204020203" pitchFamily="34" charset="0"/>
                <a:cs typeface="Segoe UI" panose="020B0502040204020203" pitchFamily="34" charset="0"/>
              </a:rPr>
              <a:t>Metodologia:</a:t>
            </a:r>
          </a:p>
          <a:p>
            <a:pPr marL="0" lvl="0" indent="0" rtl="0">
              <a:spcAft>
                <a:spcPts val="600"/>
              </a:spcAft>
              <a:buNone/>
              <a:defRPr/>
            </a:pPr>
            <a:r>
              <a:rPr lang="pt-PT" sz="1800" dirty="0">
                <a:latin typeface="Segoe UI" panose="020B0502040204020203" pitchFamily="34" charset="0"/>
                <a:cs typeface="Segoe UI" panose="020B0502040204020203" pitchFamily="34" charset="0"/>
              </a:rPr>
              <a:t>Segmentação a partir da cor de pele;</a:t>
            </a:r>
          </a:p>
          <a:p>
            <a:pPr marL="0" lvl="0" indent="0" rtl="0">
              <a:spcAft>
                <a:spcPts val="600"/>
              </a:spcAft>
              <a:buNone/>
              <a:defRPr/>
            </a:pPr>
            <a:endParaRPr lang="pt-PT" sz="1800" dirty="0">
              <a:latin typeface="Segoe UI" panose="020B0502040204020203" pitchFamily="34" charset="0"/>
              <a:cs typeface="Segoe UI" panose="020B0502040204020203" pitchFamily="34" charset="0"/>
            </a:endParaRPr>
          </a:p>
          <a:p>
            <a:pPr marL="0" lvl="0" indent="0" rtl="0">
              <a:spcAft>
                <a:spcPts val="600"/>
              </a:spcAft>
              <a:buNone/>
              <a:defRPr/>
            </a:pPr>
            <a:r>
              <a:rPr lang="pt-PT" sz="1800" dirty="0">
                <a:latin typeface="Segoe UI" panose="020B0502040204020203" pitchFamily="34" charset="0"/>
                <a:cs typeface="Segoe UI" panose="020B0502040204020203" pitchFamily="34" charset="0"/>
              </a:rPr>
              <a:t>Método de avaliação </a:t>
            </a:r>
            <a:r>
              <a:rPr lang="pt-PT" sz="1800" dirty="0" err="1">
                <a:latin typeface="Segoe UI" panose="020B0502040204020203" pitchFamily="34" charset="0"/>
                <a:cs typeface="Segoe UI" panose="020B0502040204020203" pitchFamily="34" charset="0"/>
              </a:rPr>
              <a:t>Jaccard</a:t>
            </a:r>
            <a:r>
              <a:rPr lang="pt-PT" sz="1800" dirty="0">
                <a:latin typeface="Segoe UI" panose="020B0502040204020203" pitchFamily="34" charset="0"/>
                <a:cs typeface="Segoe UI" panose="020B0502040204020203" pitchFamily="34" charset="0"/>
              </a:rPr>
              <a:t> (tarefa 1);</a:t>
            </a:r>
          </a:p>
          <a:p>
            <a:pPr marL="0" lvl="0" indent="0" rtl="0">
              <a:spcAft>
                <a:spcPts val="600"/>
              </a:spcAft>
              <a:buNone/>
              <a:defRPr/>
            </a:pPr>
            <a:r>
              <a:rPr lang="pt-PT" sz="1800" dirty="0">
                <a:latin typeface="Segoe UI" panose="020B0502040204020203" pitchFamily="34" charset="0"/>
                <a:cs typeface="Segoe UI" panose="020B0502040204020203" pitchFamily="34" charset="0"/>
              </a:rPr>
              <a:t>Método de avaliação por matriz de confusão (tarefa 2);</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rtlCol="0"/>
          <a:lstStyle/>
          <a:p>
            <a:pPr rtl="0"/>
            <a:r>
              <a:rPr lang="pt-PT" dirty="0">
                <a:latin typeface="Segoe UI Light" panose="020B0502040204020203" pitchFamily="34" charset="0"/>
                <a:cs typeface="Segoe UI Light" panose="020B0502040204020203" pitchFamily="34" charset="0"/>
              </a:rPr>
              <a:t>Diagrama de Blocos</a:t>
            </a:r>
          </a:p>
        </p:txBody>
      </p:sp>
      <p:pic>
        <p:nvPicPr>
          <p:cNvPr id="26" name="Imagem 25">
            <a:extLst>
              <a:ext uri="{FF2B5EF4-FFF2-40B4-BE49-F238E27FC236}">
                <a16:creationId xmlns="" xmlns:a16="http://schemas.microsoft.com/office/drawing/2014/main" id="{2AE34347-37BB-4E5C-A449-B1C589FC4496}"/>
              </a:ext>
            </a:extLst>
          </p:cNvPr>
          <p:cNvPicPr/>
          <p:nvPr/>
        </p:nvPicPr>
        <p:blipFill>
          <a:blip r:embed="rId3">
            <a:extLst>
              <a:ext uri="{28A0092B-C50C-407E-A947-70E740481C1C}">
                <a14:useLocalDpi xmlns:a14="http://schemas.microsoft.com/office/drawing/2010/main" val="0"/>
              </a:ext>
            </a:extLst>
          </a:blip>
          <a:stretch>
            <a:fillRect/>
          </a:stretch>
        </p:blipFill>
        <p:spPr>
          <a:xfrm>
            <a:off x="1889394" y="1418146"/>
            <a:ext cx="2990849" cy="4676092"/>
          </a:xfrm>
          <a:prstGeom prst="rect">
            <a:avLst/>
          </a:prstGeom>
        </p:spPr>
      </p:pic>
      <p:sp>
        <p:nvSpPr>
          <p:cNvPr id="2" name="CaixaDeTexto 1">
            <a:extLst>
              <a:ext uri="{FF2B5EF4-FFF2-40B4-BE49-F238E27FC236}">
                <a16:creationId xmlns="" xmlns:a16="http://schemas.microsoft.com/office/drawing/2014/main" id="{81058AAD-C57E-4370-9EFC-51D5CE1B4259}"/>
              </a:ext>
            </a:extLst>
          </p:cNvPr>
          <p:cNvSpPr txBox="1"/>
          <p:nvPr/>
        </p:nvSpPr>
        <p:spPr>
          <a:xfrm>
            <a:off x="1804898" y="6094238"/>
            <a:ext cx="3159839" cy="261610"/>
          </a:xfrm>
          <a:prstGeom prst="rect">
            <a:avLst/>
          </a:prstGeom>
          <a:noFill/>
        </p:spPr>
        <p:txBody>
          <a:bodyPr wrap="none" rtlCol="0">
            <a:spAutoFit/>
          </a:bodyPr>
          <a:lstStyle/>
          <a:p>
            <a:r>
              <a:rPr lang="pt-PT" sz="1100" dirty="0"/>
              <a:t>Img.1- Diagrama de blocos da deteção de caras</a:t>
            </a:r>
          </a:p>
        </p:txBody>
      </p:sp>
      <p:pic>
        <p:nvPicPr>
          <p:cNvPr id="23" name="Imagem 22">
            <a:extLst>
              <a:ext uri="{FF2B5EF4-FFF2-40B4-BE49-F238E27FC236}">
                <a16:creationId xmlns="" xmlns:a16="http://schemas.microsoft.com/office/drawing/2014/main" id="{9ECE1732-74EC-4FB3-8BE5-0741D97DB943}"/>
              </a:ext>
            </a:extLst>
          </p:cNvPr>
          <p:cNvPicPr>
            <a:picLocks noChangeAspect="1"/>
          </p:cNvPicPr>
          <p:nvPr/>
        </p:nvPicPr>
        <p:blipFill>
          <a:blip r:embed="rId4"/>
          <a:stretch>
            <a:fillRect/>
          </a:stretch>
        </p:blipFill>
        <p:spPr>
          <a:xfrm>
            <a:off x="6764605" y="1402157"/>
            <a:ext cx="2048161" cy="4815191"/>
          </a:xfrm>
          <a:prstGeom prst="rect">
            <a:avLst/>
          </a:prstGeom>
        </p:spPr>
      </p:pic>
      <p:sp>
        <p:nvSpPr>
          <p:cNvPr id="27" name="CaixaDeTexto 26">
            <a:extLst>
              <a:ext uri="{FF2B5EF4-FFF2-40B4-BE49-F238E27FC236}">
                <a16:creationId xmlns="" xmlns:a16="http://schemas.microsoft.com/office/drawing/2014/main" id="{F4A75EF8-42A1-4A43-9227-03F57C827B61}"/>
              </a:ext>
            </a:extLst>
          </p:cNvPr>
          <p:cNvSpPr txBox="1"/>
          <p:nvPr/>
        </p:nvSpPr>
        <p:spPr>
          <a:xfrm>
            <a:off x="6241181" y="6214871"/>
            <a:ext cx="3504870" cy="276999"/>
          </a:xfrm>
          <a:prstGeom prst="rect">
            <a:avLst/>
          </a:prstGeom>
          <a:noFill/>
        </p:spPr>
        <p:txBody>
          <a:bodyPr wrap="none" rtlCol="0">
            <a:spAutoFit/>
          </a:bodyPr>
          <a:lstStyle/>
          <a:p>
            <a:r>
              <a:rPr lang="pt-PT" sz="1200" dirty="0"/>
              <a:t>Img.2- Diagrama de blocos da deteção de caras</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PT" dirty="0">
                <a:latin typeface="Segoe UI Light" panose="020B0502040204020203" pitchFamily="34" charset="0"/>
                <a:cs typeface="Segoe UI Light" panose="020B0502040204020203" pitchFamily="34" charset="0"/>
              </a:rPr>
              <a:t>Segmentação</a:t>
            </a:r>
          </a:p>
        </p:txBody>
      </p:sp>
      <p:sp>
        <p:nvSpPr>
          <p:cNvPr id="5" name="Marcador de Posição de Conteúdo 4"/>
          <p:cNvSpPr>
            <a:spLocks noGrp="1"/>
          </p:cNvSpPr>
          <p:nvPr>
            <p:ph sz="half" idx="4294967295"/>
          </p:nvPr>
        </p:nvSpPr>
        <p:spPr>
          <a:xfrm>
            <a:off x="988493" y="1916669"/>
            <a:ext cx="4557164" cy="2112290"/>
          </a:xfrm>
        </p:spPr>
        <p:txBody>
          <a:bodyPr vert="horz" lIns="91440" tIns="45720" rIns="91440" bIns="45720" rtlCol="0">
            <a:normAutofit/>
          </a:bodyPr>
          <a:lstStyle/>
          <a:p>
            <a:pPr marL="171450" indent="-171450" rtl="0">
              <a:lnSpc>
                <a:spcPts val="1800"/>
              </a:lnSpc>
              <a:spcBef>
                <a:spcPts val="1000"/>
              </a:spcBef>
              <a:spcAft>
                <a:spcPts val="6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Algoritmos geralmente bastante robustos, simples e rápido;</a:t>
            </a:r>
          </a:p>
          <a:p>
            <a:pPr marL="171450" indent="-171450" rtl="0">
              <a:lnSpc>
                <a:spcPts val="1800"/>
              </a:lnSpc>
              <a:spcBef>
                <a:spcPts val="1000"/>
              </a:spcBef>
              <a:spcAft>
                <a:spcPts val="6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Baseado nos sistemas de cor RGB e </a:t>
            </a:r>
            <a:r>
              <a:rPr lang="pt-PT" sz="2000" dirty="0" err="1">
                <a:solidFill>
                  <a:prstClr val="black">
                    <a:lumMod val="75000"/>
                    <a:lumOff val="25000"/>
                  </a:prstClr>
                </a:solidFill>
                <a:latin typeface="Segoe UI" panose="020B0502040204020203" pitchFamily="34" charset="0"/>
                <a:cs typeface="Segoe UI" panose="020B0502040204020203" pitchFamily="34" charset="0"/>
              </a:rPr>
              <a:t>YCbCr</a:t>
            </a:r>
            <a:r>
              <a:rPr lang="pt-PT" sz="2000" dirty="0">
                <a:solidFill>
                  <a:prstClr val="black">
                    <a:lumMod val="75000"/>
                    <a:lumOff val="25000"/>
                  </a:prstClr>
                </a:solidFill>
                <a:latin typeface="Segoe UI" panose="020B0502040204020203" pitchFamily="34" charset="0"/>
                <a:cs typeface="Segoe UI" panose="020B0502040204020203" pitchFamily="34" charset="0"/>
              </a:rPr>
              <a:t>;</a:t>
            </a:r>
          </a:p>
          <a:p>
            <a:pPr marL="171450" indent="-171450" rtl="0">
              <a:lnSpc>
                <a:spcPts val="1800"/>
              </a:lnSpc>
              <a:spcBef>
                <a:spcPts val="1000"/>
              </a:spcBef>
              <a:spcAft>
                <a:spcPts val="6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Bons resultados com vários tipos de luminosidades; </a:t>
            </a:r>
          </a:p>
        </p:txBody>
      </p:sp>
      <p:pic>
        <p:nvPicPr>
          <p:cNvPr id="8" name="Imagem 7">
            <a:extLst>
              <a:ext uri="{FF2B5EF4-FFF2-40B4-BE49-F238E27FC236}">
                <a16:creationId xmlns="" xmlns:a16="http://schemas.microsoft.com/office/drawing/2014/main" id="{B9F86BB4-9F14-45E5-BC62-B6E5506BCED3}"/>
              </a:ext>
            </a:extLst>
          </p:cNvPr>
          <p:cNvPicPr/>
          <p:nvPr/>
        </p:nvPicPr>
        <p:blipFill rotWithShape="1">
          <a:blip r:embed="rId3"/>
          <a:srcRect l="-851" r="14009"/>
          <a:stretch/>
        </p:blipFill>
        <p:spPr bwMode="auto">
          <a:xfrm>
            <a:off x="7070762" y="1519015"/>
            <a:ext cx="1573213" cy="1891348"/>
          </a:xfrm>
          <a:prstGeom prst="rect">
            <a:avLst/>
          </a:prstGeom>
          <a:ln>
            <a:noFill/>
          </a:ln>
          <a:extLst>
            <a:ext uri="{53640926-AAD7-44D8-BBD7-CCE9431645EC}">
              <a14:shadowObscured xmlns:a14="http://schemas.microsoft.com/office/drawing/2010/main"/>
            </a:ext>
          </a:extLst>
        </p:spPr>
      </p:pic>
      <p:pic>
        <p:nvPicPr>
          <p:cNvPr id="9" name="Imagem 8">
            <a:extLst>
              <a:ext uri="{FF2B5EF4-FFF2-40B4-BE49-F238E27FC236}">
                <a16:creationId xmlns="" xmlns:a16="http://schemas.microsoft.com/office/drawing/2014/main" id="{DEDBF3D5-7B43-4DE4-B650-F819052A6827}"/>
              </a:ext>
            </a:extLst>
          </p:cNvPr>
          <p:cNvPicPr/>
          <p:nvPr/>
        </p:nvPicPr>
        <p:blipFill rotWithShape="1">
          <a:blip r:embed="rId4" cstate="print">
            <a:extLst>
              <a:ext uri="{28A0092B-C50C-407E-A947-70E740481C1C}">
                <a14:useLocalDpi xmlns:a14="http://schemas.microsoft.com/office/drawing/2010/main" val="0"/>
              </a:ext>
            </a:extLst>
          </a:blip>
          <a:srcRect l="4238" r="66077"/>
          <a:stretch/>
        </p:blipFill>
        <p:spPr bwMode="auto">
          <a:xfrm>
            <a:off x="8643975" y="1490885"/>
            <a:ext cx="1573212" cy="1919478"/>
          </a:xfrm>
          <a:prstGeom prst="rect">
            <a:avLst/>
          </a:prstGeom>
          <a:ln>
            <a:noFill/>
          </a:ln>
          <a:extLst>
            <a:ext uri="{53640926-AAD7-44D8-BBD7-CCE9431645EC}">
              <a14:shadowObscured xmlns:a14="http://schemas.microsoft.com/office/drawing/2010/main"/>
            </a:ext>
          </a:extLst>
        </p:spPr>
      </p:pic>
      <p:pic>
        <p:nvPicPr>
          <p:cNvPr id="3074" name="Picture 2">
            <a:extLst>
              <a:ext uri="{FF2B5EF4-FFF2-40B4-BE49-F238E27FC236}">
                <a16:creationId xmlns="" xmlns:a16="http://schemas.microsoft.com/office/drawing/2014/main" id="{322E0A43-FE6A-43E0-A758-6E0C3FA2E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989" y="3869372"/>
            <a:ext cx="2556986" cy="2247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 xmlns:a16="http://schemas.microsoft.com/office/drawing/2014/main" id="{89171569-0DB7-47A4-B2F1-7CC4220A3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75" y="3869372"/>
            <a:ext cx="2590937" cy="22479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 xmlns:a16="http://schemas.microsoft.com/office/drawing/2014/main" id="{70329928-570A-4471-B8DE-0F9D78FD3B2A}"/>
              </a:ext>
            </a:extLst>
          </p:cNvPr>
          <p:cNvSpPr txBox="1"/>
          <p:nvPr/>
        </p:nvSpPr>
        <p:spPr>
          <a:xfrm>
            <a:off x="7306910" y="3422073"/>
            <a:ext cx="2674130" cy="276999"/>
          </a:xfrm>
          <a:prstGeom prst="rect">
            <a:avLst/>
          </a:prstGeom>
          <a:noFill/>
        </p:spPr>
        <p:txBody>
          <a:bodyPr wrap="none" rtlCol="0">
            <a:spAutoFit/>
          </a:bodyPr>
          <a:lstStyle/>
          <a:p>
            <a:r>
              <a:rPr lang="pt-PT" sz="1200" dirty="0"/>
              <a:t>Img.3- Segmentação por cor de pele</a:t>
            </a:r>
          </a:p>
        </p:txBody>
      </p:sp>
      <p:sp>
        <p:nvSpPr>
          <p:cNvPr id="10" name="CaixaDeTexto 9">
            <a:extLst>
              <a:ext uri="{FF2B5EF4-FFF2-40B4-BE49-F238E27FC236}">
                <a16:creationId xmlns="" xmlns:a16="http://schemas.microsoft.com/office/drawing/2014/main" id="{60C5EE77-983E-4689-9C22-B4DFFA1C92A5}"/>
              </a:ext>
            </a:extLst>
          </p:cNvPr>
          <p:cNvSpPr txBox="1"/>
          <p:nvPr/>
        </p:nvSpPr>
        <p:spPr>
          <a:xfrm>
            <a:off x="7306910" y="6149072"/>
            <a:ext cx="2674130" cy="276999"/>
          </a:xfrm>
          <a:prstGeom prst="rect">
            <a:avLst/>
          </a:prstGeom>
          <a:noFill/>
        </p:spPr>
        <p:txBody>
          <a:bodyPr wrap="none" rtlCol="0">
            <a:spAutoFit/>
          </a:bodyPr>
          <a:lstStyle/>
          <a:p>
            <a:r>
              <a:rPr lang="pt-PT" sz="1200" dirty="0"/>
              <a:t>Img.4- Segmentação por cor de pele</a:t>
            </a: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 xmlns:a16="http://schemas.microsoft.com/office/drawing/2014/main" id="{7CF0CC91-EAD7-4A85-9E65-EB5A53D8D3E6}"/>
                  </a:ext>
                </a:extLst>
              </p:cNvPr>
              <p:cNvSpPr txBox="1"/>
              <p:nvPr/>
            </p:nvSpPr>
            <p:spPr>
              <a:xfrm>
                <a:off x="219075" y="4219313"/>
                <a:ext cx="6096000" cy="1929759"/>
              </a:xfrm>
              <a:prstGeom prst="rect">
                <a:avLst/>
              </a:prstGeom>
              <a:noFill/>
            </p:spPr>
            <p:txBody>
              <a:bodyPr wrap="square">
                <a:spAutoFit/>
              </a:bodyPr>
              <a:lstStyle/>
              <a:p>
                <a:pPr indent="182880" algn="just">
                  <a:lnSpc>
                    <a:spcPct val="95000"/>
                  </a:lnSpc>
                  <a:spcAft>
                    <a:spcPts val="600"/>
                  </a:spcAft>
                  <a:tabLst>
                    <a:tab pos="182880" algn="l"/>
                  </a:tabLst>
                </a:pPr>
                <a:endParaRPr lang="pt-PT" sz="1800" i="1" spc="-5" dirty="0">
                  <a:effectLst/>
                  <a:latin typeface="Cambria Math" panose="02040503050406030204" pitchFamily="18" charset="0"/>
                  <a:ea typeface="SimSun" panose="02010600030101010101" pitchFamily="2" charset="-122"/>
                </a:endParaRPr>
              </a:p>
              <a:p>
                <a:pPr indent="182880" algn="just">
                  <a:lnSpc>
                    <a:spcPct val="95000"/>
                  </a:lnSpc>
                  <a:spcAft>
                    <a:spcPts val="600"/>
                  </a:spcAft>
                  <a:tabLst>
                    <a:tab pos="182880" algn="l"/>
                  </a:tabLst>
                </a:pPr>
                <a14:m>
                  <m:oMathPara xmlns:m="http://schemas.openxmlformats.org/officeDocument/2006/math">
                    <m:oMathParaPr>
                      <m:jc m:val="centerGroup"/>
                    </m:oMathParaPr>
                    <m:oMath xmlns:m="http://schemas.openxmlformats.org/officeDocument/2006/math">
                      <m:d>
                        <m:dPr>
                          <m:ctrlPr>
                            <a:rPr lang="pt-PT" sz="1800" i="1" spc="-5" smtClean="0">
                              <a:effectLst/>
                              <a:latin typeface="Cambria Math" panose="02040503050406030204" pitchFamily="18" charset="0"/>
                              <a:ea typeface="SimSun" panose="02010600030101010101" pitchFamily="2" charset="-122"/>
                            </a:rPr>
                          </m:ctrlPr>
                        </m:dPr>
                        <m:e>
                          <m:r>
                            <a:rPr lang="pt-PT" sz="1800" i="1" spc="-5">
                              <a:effectLst/>
                              <a:latin typeface="Cambria Math" panose="02040503050406030204" pitchFamily="18" charset="0"/>
                              <a:ea typeface="SimSun" panose="02010600030101010101" pitchFamily="2" charset="-122"/>
                            </a:rPr>
                            <m:t>𝑅</m:t>
                          </m:r>
                          <m:r>
                            <a:rPr lang="pt-PT" sz="1800" i="1" spc="-5">
                              <a:effectLst/>
                              <a:latin typeface="Cambria Math" panose="02040503050406030204" pitchFamily="18" charset="0"/>
                              <a:ea typeface="SimSun" panose="02010600030101010101" pitchFamily="2" charset="-122"/>
                            </a:rPr>
                            <m:t>&gt;95 </m:t>
                          </m:r>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r>
                            <a:rPr lang="pt-PT" sz="1800" i="1" spc="-5">
                              <a:effectLst/>
                              <a:latin typeface="Cambria Math" panose="02040503050406030204" pitchFamily="18" charset="0"/>
                              <a:ea typeface="SimSun" panose="02010600030101010101" pitchFamily="2" charset="-122"/>
                            </a:rPr>
                            <m:t>𝐺</m:t>
                          </m:r>
                          <m:r>
                            <a:rPr lang="pt-PT" sz="1800" i="1" spc="-5">
                              <a:effectLst/>
                              <a:latin typeface="Cambria Math" panose="02040503050406030204" pitchFamily="18" charset="0"/>
                              <a:ea typeface="SimSun" panose="02010600030101010101" pitchFamily="2" charset="-122"/>
                            </a:rPr>
                            <m:t>&gt;40 </m:t>
                          </m:r>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r>
                            <a:rPr lang="pt-PT" sz="1800" i="1" spc="-5">
                              <a:effectLst/>
                              <a:latin typeface="Cambria Math" panose="02040503050406030204" pitchFamily="18" charset="0"/>
                              <a:ea typeface="SimSun" panose="02010600030101010101" pitchFamily="2" charset="-122"/>
                            </a:rPr>
                            <m:t>𝐵</m:t>
                          </m:r>
                          <m:r>
                            <a:rPr lang="pt-PT" sz="1800" i="1" spc="-5">
                              <a:effectLst/>
                              <a:latin typeface="Cambria Math" panose="02040503050406030204" pitchFamily="18" charset="0"/>
                              <a:ea typeface="SimSun" panose="02010600030101010101" pitchFamily="2" charset="-122"/>
                            </a:rPr>
                            <m:t>&gt;20 </m:t>
                          </m:r>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d>
                            <m:dPr>
                              <m:ctrlPr>
                                <a:rPr lang="pt-PT" sz="1800" i="1" spc="-5">
                                  <a:effectLst/>
                                  <a:latin typeface="Cambria Math" panose="02040503050406030204" pitchFamily="18" charset="0"/>
                                  <a:ea typeface="SimSun" panose="02010600030101010101" pitchFamily="2" charset="-122"/>
                                </a:rPr>
                              </m:ctrlPr>
                            </m:dPr>
                            <m:e>
                              <m:r>
                                <a:rPr lang="pt-PT" sz="1800" i="1" spc="-5">
                                  <a:effectLst/>
                                  <a:latin typeface="Cambria Math" panose="02040503050406030204" pitchFamily="18" charset="0"/>
                                  <a:ea typeface="SimSun" panose="02010600030101010101" pitchFamily="2" charset="-122"/>
                                </a:rPr>
                                <m:t>𝑚</m:t>
                              </m:r>
                              <m:r>
                                <a:rPr lang="pt-PT" sz="1800" i="1" spc="-5">
                                  <a:effectLst/>
                                  <a:latin typeface="Cambria Math" panose="02040503050406030204" pitchFamily="18" charset="0"/>
                                  <a:ea typeface="SimSun" panose="02010600030101010101" pitchFamily="2" charset="-122"/>
                                </a:rPr>
                                <m:t>−</m:t>
                              </m:r>
                              <m:r>
                                <a:rPr lang="pt-PT" sz="1800" i="1" spc="-5">
                                  <a:effectLst/>
                                  <a:latin typeface="Cambria Math" panose="02040503050406030204" pitchFamily="18" charset="0"/>
                                  <a:ea typeface="SimSun" panose="02010600030101010101" pitchFamily="2" charset="-122"/>
                                </a:rPr>
                                <m:t>𝑛</m:t>
                              </m:r>
                            </m:e>
                          </m:d>
                          <m:r>
                            <a:rPr lang="pt-PT" sz="1800" i="1" spc="-5">
                              <a:effectLst/>
                              <a:latin typeface="Cambria Math" panose="02040503050406030204" pitchFamily="18" charset="0"/>
                              <a:ea typeface="SimSun" panose="02010600030101010101" pitchFamily="2" charset="-122"/>
                            </a:rPr>
                            <m:t>&gt;15</m:t>
                          </m:r>
                        </m:e>
                      </m:d>
                    </m:oMath>
                    <m:oMath xmlns:m="http://schemas.openxmlformats.org/officeDocument/2006/math">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d>
                        <m:dPr>
                          <m:ctrlPr>
                            <a:rPr lang="pt-PT" sz="1800" i="1" spc="-5">
                              <a:effectLst/>
                              <a:latin typeface="Cambria Math" panose="02040503050406030204" pitchFamily="18" charset="0"/>
                              <a:ea typeface="SimSun" panose="02010600030101010101" pitchFamily="2" charset="-122"/>
                            </a:rPr>
                          </m:ctrlPr>
                        </m:dPr>
                        <m:e>
                          <m:d>
                            <m:dPr>
                              <m:begChr m:val="|"/>
                              <m:endChr m:val="|"/>
                              <m:ctrlPr>
                                <a:rPr lang="pt-PT" sz="1800" i="1" spc="-5">
                                  <a:effectLst/>
                                  <a:latin typeface="Cambria Math" panose="02040503050406030204" pitchFamily="18" charset="0"/>
                                  <a:ea typeface="SimSun" panose="02010600030101010101" pitchFamily="2" charset="-122"/>
                                </a:rPr>
                              </m:ctrlPr>
                            </m:dPr>
                            <m:e>
                              <m:r>
                                <a:rPr lang="pt-PT" sz="1800" i="1" spc="-5">
                                  <a:effectLst/>
                                  <a:latin typeface="Cambria Math" panose="02040503050406030204" pitchFamily="18" charset="0"/>
                                  <a:ea typeface="SimSun" panose="02010600030101010101" pitchFamily="2" charset="-122"/>
                                </a:rPr>
                                <m:t>𝑅</m:t>
                              </m:r>
                              <m:r>
                                <a:rPr lang="pt-PT" sz="1800" i="1" spc="-5">
                                  <a:effectLst/>
                                  <a:latin typeface="Cambria Math" panose="02040503050406030204" pitchFamily="18" charset="0"/>
                                  <a:ea typeface="SimSun" panose="02010600030101010101" pitchFamily="2" charset="-122"/>
                                </a:rPr>
                                <m:t>−</m:t>
                              </m:r>
                              <m:r>
                                <a:rPr lang="pt-PT" sz="1800" i="1" spc="-5">
                                  <a:effectLst/>
                                  <a:latin typeface="Cambria Math" panose="02040503050406030204" pitchFamily="18" charset="0"/>
                                  <a:ea typeface="SimSun" panose="02010600030101010101" pitchFamily="2" charset="-122"/>
                                </a:rPr>
                                <m:t>𝐺</m:t>
                              </m:r>
                            </m:e>
                          </m:d>
                          <m:r>
                            <a:rPr lang="pt-PT" sz="1800" i="1" spc="-5">
                              <a:effectLst/>
                              <a:latin typeface="Cambria Math" panose="02040503050406030204" pitchFamily="18" charset="0"/>
                              <a:ea typeface="SimSun" panose="02010600030101010101" pitchFamily="2" charset="-122"/>
                            </a:rPr>
                            <m:t>&gt;15 </m:t>
                          </m:r>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r>
                            <a:rPr lang="pt-PT" sz="1800" i="1" spc="-5">
                              <a:effectLst/>
                              <a:latin typeface="Cambria Math" panose="02040503050406030204" pitchFamily="18" charset="0"/>
                              <a:ea typeface="SimSun" panose="02010600030101010101" pitchFamily="2" charset="-122"/>
                            </a:rPr>
                            <m:t>𝑅</m:t>
                          </m:r>
                          <m:r>
                            <a:rPr lang="pt-PT" sz="1800" i="1" spc="-5">
                              <a:effectLst/>
                              <a:latin typeface="Cambria Math" panose="02040503050406030204" pitchFamily="18" charset="0"/>
                              <a:ea typeface="SimSun" panose="02010600030101010101" pitchFamily="2" charset="-122"/>
                            </a:rPr>
                            <m:t>&gt;</m:t>
                          </m:r>
                          <m:r>
                            <a:rPr lang="pt-PT" sz="1800" i="1" spc="-5">
                              <a:effectLst/>
                              <a:latin typeface="Cambria Math" panose="02040503050406030204" pitchFamily="18" charset="0"/>
                              <a:ea typeface="SimSun" panose="02010600030101010101" pitchFamily="2" charset="-122"/>
                            </a:rPr>
                            <m:t>𝐺</m:t>
                          </m:r>
                          <m:r>
                            <a:rPr lang="pt-PT" sz="1800" i="1" spc="-5">
                              <a:effectLst/>
                              <a:latin typeface="Cambria Math" panose="02040503050406030204" pitchFamily="18" charset="0"/>
                              <a:ea typeface="SimSun" panose="02010600030101010101" pitchFamily="2" charset="-122"/>
                            </a:rPr>
                            <m:t> </m:t>
                          </m:r>
                          <m:r>
                            <a:rPr lang="pt-PT" sz="1800" i="1" spc="-5">
                              <a:effectLst/>
                              <a:latin typeface="Cambria Math" panose="02040503050406030204" pitchFamily="18" charset="0"/>
                              <a:ea typeface="SimSun" panose="02010600030101010101" pitchFamily="2" charset="-122"/>
                            </a:rPr>
                            <m:t>𝑎𝑛𝑑</m:t>
                          </m:r>
                          <m:r>
                            <a:rPr lang="pt-PT" sz="1800" i="1" spc="-5">
                              <a:effectLst/>
                              <a:latin typeface="Cambria Math" panose="02040503050406030204" pitchFamily="18" charset="0"/>
                              <a:ea typeface="SimSun" panose="02010600030101010101" pitchFamily="2" charset="-122"/>
                            </a:rPr>
                            <m:t> </m:t>
                          </m:r>
                          <m:r>
                            <a:rPr lang="pt-PT" sz="1800" i="1" spc="-5">
                              <a:effectLst/>
                              <a:latin typeface="Cambria Math" panose="02040503050406030204" pitchFamily="18" charset="0"/>
                              <a:ea typeface="SimSun" panose="02010600030101010101" pitchFamily="2" charset="-122"/>
                            </a:rPr>
                            <m:t>𝑅</m:t>
                          </m:r>
                          <m:r>
                            <a:rPr lang="pt-PT" sz="1800" i="1" spc="-5">
                              <a:effectLst/>
                              <a:latin typeface="Cambria Math" panose="02040503050406030204" pitchFamily="18" charset="0"/>
                              <a:ea typeface="SimSun" panose="02010600030101010101" pitchFamily="2" charset="-122"/>
                            </a:rPr>
                            <m:t>&gt;</m:t>
                          </m:r>
                          <m:r>
                            <a:rPr lang="pt-PT" sz="1800" i="1" spc="-5">
                              <a:effectLst/>
                              <a:latin typeface="Cambria Math" panose="02040503050406030204" pitchFamily="18" charset="0"/>
                              <a:ea typeface="SimSun" panose="02010600030101010101" pitchFamily="2" charset="-122"/>
                            </a:rPr>
                            <m:t>𝐵</m:t>
                          </m:r>
                        </m:e>
                      </m:d>
                      <m:r>
                        <a:rPr lang="pt-PT" sz="1800" i="1" spc="-5">
                          <a:effectLst/>
                          <a:latin typeface="Cambria Math" panose="02040503050406030204" pitchFamily="18" charset="0"/>
                          <a:ea typeface="SimSun" panose="02010600030101010101" pitchFamily="2" charset="-122"/>
                        </a:rPr>
                        <m:t> </m:t>
                      </m:r>
                    </m:oMath>
                  </m:oMathPara>
                </a14:m>
                <a:endParaRPr lang="pt-PT" sz="1800" spc="-5" dirty="0">
                  <a:effectLst/>
                  <a:latin typeface="Times New Roman" panose="02020603050405020304" pitchFamily="18" charset="0"/>
                  <a:ea typeface="SimSun" panose="02010600030101010101" pitchFamily="2" charset="-122"/>
                </a:endParaRPr>
              </a:p>
              <a:p>
                <a:pPr indent="182880" algn="just">
                  <a:lnSpc>
                    <a:spcPct val="95000"/>
                  </a:lnSpc>
                  <a:spcAft>
                    <a:spcPts val="600"/>
                  </a:spcAft>
                  <a:tabLst>
                    <a:tab pos="182880" algn="l"/>
                  </a:tabLst>
                </a:pPr>
                <a14:m>
                  <m:oMathPara xmlns:m="http://schemas.openxmlformats.org/officeDocument/2006/math">
                    <m:oMathParaPr>
                      <m:jc m:val="centerGroup"/>
                    </m:oMathParaPr>
                    <m:oMath xmlns:m="http://schemas.openxmlformats.org/officeDocument/2006/math">
                      <m:r>
                        <a:rPr lang="pt-PT" sz="1800" i="1" spc="-5">
                          <a:effectLst/>
                          <a:latin typeface="Cambria Math" panose="02040503050406030204" pitchFamily="18" charset="0"/>
                          <a:ea typeface="SimSun" panose="02010600030101010101" pitchFamily="2" charset="-122"/>
                        </a:rPr>
                        <m:t>𝑎𝑛𝑑</m:t>
                      </m:r>
                    </m:oMath>
                  </m:oMathPara>
                </a14:m>
                <a:endParaRPr lang="pt-PT" sz="1800" spc="-5" dirty="0">
                  <a:effectLst/>
                  <a:latin typeface="Times New Roman" panose="02020603050405020304" pitchFamily="18" charset="0"/>
                  <a:ea typeface="SimSun" panose="02010600030101010101" pitchFamily="2" charset="-122"/>
                </a:endParaRPr>
              </a:p>
              <a:p>
                <a:pPr/>
                <a14:m>
                  <m:oMathPara xmlns:m="http://schemas.openxmlformats.org/officeDocument/2006/math">
                    <m:oMathParaPr>
                      <m:jc m:val="centerGroup"/>
                    </m:oMathParaPr>
                    <m:oMath xmlns:m="http://schemas.openxmlformats.org/officeDocument/2006/math">
                      <m:r>
                        <a:rPr lang="pt-PT" sz="1800" i="1">
                          <a:effectLst/>
                          <a:latin typeface="Cambria Math" panose="02040503050406030204" pitchFamily="18" charset="0"/>
                          <a:ea typeface="SimSun" panose="02010600030101010101" pitchFamily="2" charset="-122"/>
                          <a:cs typeface="Times New Roman" panose="02020603050405020304" pitchFamily="18" charset="0"/>
                        </a:rPr>
                        <m:t>(</m:t>
                      </m:r>
                      <m:r>
                        <a:rPr lang="pt-PT" sz="1800" i="1">
                          <a:effectLst/>
                          <a:latin typeface="Cambria Math" panose="02040503050406030204" pitchFamily="18" charset="0"/>
                          <a:ea typeface="SimSun" panose="02010600030101010101" pitchFamily="2" charset="-122"/>
                          <a:cs typeface="Times New Roman" panose="02020603050405020304" pitchFamily="18" charset="0"/>
                        </a:rPr>
                        <m:t>𝐶𝑏</m:t>
                      </m:r>
                      <m:r>
                        <a:rPr lang="pt-PT" sz="1800" i="1">
                          <a:effectLst/>
                          <a:latin typeface="Cambria Math" panose="02040503050406030204" pitchFamily="18" charset="0"/>
                          <a:ea typeface="SimSun" panose="02010600030101010101" pitchFamily="2" charset="-122"/>
                          <a:cs typeface="Times New Roman" panose="02020603050405020304" pitchFamily="18" charset="0"/>
                        </a:rPr>
                        <m:t>≥80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𝑎𝑛𝑑</m:t>
                      </m:r>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𝐶𝑏</m:t>
                      </m:r>
                      <m:r>
                        <a:rPr lang="pt-PT" sz="1800" i="1">
                          <a:effectLst/>
                          <a:latin typeface="Cambria Math" panose="02040503050406030204" pitchFamily="18" charset="0"/>
                          <a:ea typeface="SimSun" panose="02010600030101010101" pitchFamily="2" charset="-122"/>
                          <a:cs typeface="Times New Roman" panose="02020603050405020304" pitchFamily="18" charset="0"/>
                        </a:rPr>
                        <m:t>≤120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𝑎𝑛𝑑</m:t>
                      </m:r>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𝐶𝑟</m:t>
                      </m:r>
                      <m:r>
                        <a:rPr lang="pt-PT" sz="1800" i="1">
                          <a:effectLst/>
                          <a:latin typeface="Cambria Math" panose="02040503050406030204" pitchFamily="18" charset="0"/>
                          <a:ea typeface="SimSun" panose="02010600030101010101" pitchFamily="2" charset="-122"/>
                          <a:cs typeface="Times New Roman" panose="02020603050405020304" pitchFamily="18" charset="0"/>
                        </a:rPr>
                        <m:t>≥140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𝑎𝑛𝑑</m:t>
                      </m:r>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𝐶𝑟</m:t>
                      </m:r>
                      <m:r>
                        <a:rPr lang="pt-PT" sz="1800" i="1">
                          <a:effectLst/>
                          <a:latin typeface="Cambria Math" panose="02040503050406030204" pitchFamily="18" charset="0"/>
                          <a:ea typeface="SimSun" panose="02010600030101010101" pitchFamily="2" charset="-122"/>
                          <a:cs typeface="Times New Roman" panose="02020603050405020304" pitchFamily="18" charset="0"/>
                        </a:rPr>
                        <m:t>≤193</m:t>
                      </m:r>
                    </m:oMath>
                    <m:oMath xmlns:m="http://schemas.openxmlformats.org/officeDocument/2006/math">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𝑎𝑛𝑑</m:t>
                      </m:r>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𝑌</m:t>
                      </m:r>
                      <m:r>
                        <a:rPr lang="pt-PT" sz="1800" i="1">
                          <a:effectLst/>
                          <a:latin typeface="Cambria Math" panose="02040503050406030204" pitchFamily="18" charset="0"/>
                          <a:ea typeface="SimSun" panose="02010600030101010101" pitchFamily="2" charset="-122"/>
                          <a:cs typeface="Times New Roman" panose="02020603050405020304" pitchFamily="18" charset="0"/>
                        </a:rPr>
                        <m:t>≥60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𝑎𝑛𝑑</m:t>
                      </m:r>
                      <m:r>
                        <a:rPr lang="pt-PT" sz="1800" i="1">
                          <a:effectLst/>
                          <a:latin typeface="Cambria Math" panose="02040503050406030204" pitchFamily="18" charset="0"/>
                          <a:ea typeface="SimSun" panose="02010600030101010101" pitchFamily="2" charset="-122"/>
                          <a:cs typeface="Times New Roman" panose="02020603050405020304" pitchFamily="18" charset="0"/>
                        </a:rPr>
                        <m:t>  </m:t>
                      </m:r>
                      <m:r>
                        <a:rPr lang="pt-PT" sz="1800" i="1">
                          <a:effectLst/>
                          <a:latin typeface="Cambria Math" panose="02040503050406030204" pitchFamily="18" charset="0"/>
                          <a:ea typeface="SimSun" panose="02010600030101010101" pitchFamily="2" charset="-122"/>
                          <a:cs typeface="Times New Roman" panose="02020603050405020304" pitchFamily="18" charset="0"/>
                        </a:rPr>
                        <m:t>𝑌</m:t>
                      </m:r>
                      <m:r>
                        <a:rPr lang="pt-PT" sz="1800" i="1">
                          <a:effectLst/>
                          <a:latin typeface="Cambria Math" panose="02040503050406030204" pitchFamily="18" charset="0"/>
                          <a:ea typeface="SimSun" panose="02010600030101010101" pitchFamily="2" charset="-122"/>
                          <a:cs typeface="Times New Roman" panose="02020603050405020304" pitchFamily="18" charset="0"/>
                        </a:rPr>
                        <m:t>≤255)</m:t>
                      </m:r>
                    </m:oMath>
                  </m:oMathPara>
                </a14:m>
                <a:endParaRPr lang="pt-PT" dirty="0"/>
              </a:p>
            </p:txBody>
          </p:sp>
        </mc:Choice>
        <mc:Fallback xmlns="">
          <p:sp>
            <p:nvSpPr>
              <p:cNvPr id="11" name="CaixaDeTexto 10">
                <a:extLst>
                  <a:ext uri="{FF2B5EF4-FFF2-40B4-BE49-F238E27FC236}">
                    <a16:creationId xmlns:a16="http://schemas.microsoft.com/office/drawing/2014/main" id="{7CF0CC91-EAD7-4A85-9E65-EB5A53D8D3E6}"/>
                  </a:ext>
                </a:extLst>
              </p:cNvPr>
              <p:cNvSpPr txBox="1">
                <a:spLocks noRot="1" noChangeAspect="1" noMove="1" noResize="1" noEditPoints="1" noAdjustHandles="1" noChangeArrowheads="1" noChangeShapeType="1" noTextEdit="1"/>
              </p:cNvSpPr>
              <p:nvPr/>
            </p:nvSpPr>
            <p:spPr>
              <a:xfrm>
                <a:off x="219075" y="4219313"/>
                <a:ext cx="6096000" cy="1929759"/>
              </a:xfrm>
              <a:prstGeom prst="rect">
                <a:avLst/>
              </a:prstGeom>
              <a:blipFill>
                <a:blip r:embed="rId7"/>
                <a:stretch>
                  <a:fillRect b="-2208"/>
                </a:stretch>
              </a:blipFill>
            </p:spPr>
            <p:txBody>
              <a:bodyPr/>
              <a:lstStyle/>
              <a:p>
                <a:r>
                  <a:rPr lang="pt-PT">
                    <a:noFill/>
                  </a:rPr>
                  <a:t> </a:t>
                </a:r>
              </a:p>
            </p:txBody>
          </p:sp>
        </mc:Fallback>
      </mc:AlternateContent>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rtlCol="0"/>
          <a:lstStyle/>
          <a:p>
            <a:pPr rtl="0"/>
            <a:r>
              <a:rPr lang="pt-PT" dirty="0"/>
              <a:t>Deteção de Contornos e Morfologia</a:t>
            </a:r>
            <a:endParaRPr lang="pt-PT" dirty="0">
              <a:latin typeface="Segoe UI Light" panose="020B0502040204020203" pitchFamily="34" charset="0"/>
              <a:cs typeface="Segoe UI Light" panose="020B0502040204020203" pitchFamily="34" charset="0"/>
            </a:endParaRPr>
          </a:p>
        </p:txBody>
      </p:sp>
      <p:sp>
        <p:nvSpPr>
          <p:cNvPr id="30" name="Marcador de Posição de Conteúdo 17"/>
          <p:cNvSpPr txBox="1">
            <a:spLocks/>
          </p:cNvSpPr>
          <p:nvPr/>
        </p:nvSpPr>
        <p:spPr>
          <a:xfrm>
            <a:off x="541609" y="1455491"/>
            <a:ext cx="5110161" cy="292600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pt-PT" dirty="0"/>
          </a:p>
        </p:txBody>
      </p:sp>
      <p:pic>
        <p:nvPicPr>
          <p:cNvPr id="31" name="Imagem 30">
            <a:extLst>
              <a:ext uri="{FF2B5EF4-FFF2-40B4-BE49-F238E27FC236}">
                <a16:creationId xmlns="" xmlns:a16="http://schemas.microsoft.com/office/drawing/2014/main" id="{370064FD-5A43-4FD2-852E-FADC589FC922}"/>
              </a:ext>
            </a:extLst>
          </p:cNvPr>
          <p:cNvPicPr/>
          <p:nvPr/>
        </p:nvPicPr>
        <p:blipFill rotWithShape="1">
          <a:blip r:embed="rId3"/>
          <a:srcRect l="52321" r="15716"/>
          <a:stretch/>
        </p:blipFill>
        <p:spPr bwMode="auto">
          <a:xfrm>
            <a:off x="4423427" y="1530681"/>
            <a:ext cx="1672573" cy="1895475"/>
          </a:xfrm>
          <a:prstGeom prst="rect">
            <a:avLst/>
          </a:prstGeom>
          <a:ln>
            <a:noFill/>
          </a:ln>
          <a:extLst>
            <a:ext uri="{53640926-AAD7-44D8-BBD7-CCE9431645EC}">
              <a14:shadowObscured xmlns:a14="http://schemas.microsoft.com/office/drawing/2010/main"/>
            </a:ext>
          </a:extLst>
        </p:spPr>
      </p:pic>
      <p:pic>
        <p:nvPicPr>
          <p:cNvPr id="32" name="Imagem 31">
            <a:extLst>
              <a:ext uri="{FF2B5EF4-FFF2-40B4-BE49-F238E27FC236}">
                <a16:creationId xmlns="" xmlns:a16="http://schemas.microsoft.com/office/drawing/2014/main" id="{6C672B83-08B4-43F9-8D62-B1BA65BB94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534612"/>
            <a:ext cx="1672573" cy="1894387"/>
          </a:xfrm>
          <a:prstGeom prst="rect">
            <a:avLst/>
          </a:prstGeom>
          <a:noFill/>
          <a:ln>
            <a:noFill/>
          </a:ln>
        </p:spPr>
      </p:pic>
      <p:pic>
        <p:nvPicPr>
          <p:cNvPr id="33" name="Imagem 32">
            <a:extLst>
              <a:ext uri="{FF2B5EF4-FFF2-40B4-BE49-F238E27FC236}">
                <a16:creationId xmlns="" xmlns:a16="http://schemas.microsoft.com/office/drawing/2014/main" id="{3E9E4EA9-E57F-4262-87DA-DF64C1EBE92A}"/>
              </a:ext>
            </a:extLst>
          </p:cNvPr>
          <p:cNvPicPr/>
          <p:nvPr/>
        </p:nvPicPr>
        <p:blipFill>
          <a:blip r:embed="rId5"/>
          <a:stretch>
            <a:fillRect/>
          </a:stretch>
        </p:blipFill>
        <p:spPr>
          <a:xfrm>
            <a:off x="6903708" y="3789995"/>
            <a:ext cx="1672573" cy="1894387"/>
          </a:xfrm>
          <a:prstGeom prst="rect">
            <a:avLst/>
          </a:prstGeom>
        </p:spPr>
      </p:pic>
      <p:sp>
        <p:nvSpPr>
          <p:cNvPr id="2" name="CaixaDeTexto 1">
            <a:extLst>
              <a:ext uri="{FF2B5EF4-FFF2-40B4-BE49-F238E27FC236}">
                <a16:creationId xmlns="" xmlns:a16="http://schemas.microsoft.com/office/drawing/2014/main" id="{3C3597C5-8ECF-4224-A723-DC0A29443AB7}"/>
              </a:ext>
            </a:extLst>
          </p:cNvPr>
          <p:cNvSpPr txBox="1"/>
          <p:nvPr/>
        </p:nvSpPr>
        <p:spPr>
          <a:xfrm>
            <a:off x="5000764" y="3411411"/>
            <a:ext cx="2190471" cy="276999"/>
          </a:xfrm>
          <a:prstGeom prst="rect">
            <a:avLst/>
          </a:prstGeom>
          <a:noFill/>
        </p:spPr>
        <p:txBody>
          <a:bodyPr wrap="none" rtlCol="0">
            <a:spAutoFit/>
          </a:bodyPr>
          <a:lstStyle/>
          <a:p>
            <a:r>
              <a:rPr lang="pt-PT" sz="1200" dirty="0"/>
              <a:t>Img.5- Deteção de Contornos</a:t>
            </a:r>
          </a:p>
        </p:txBody>
      </p:sp>
      <p:sp>
        <p:nvSpPr>
          <p:cNvPr id="8" name="CaixaDeTexto 7">
            <a:extLst>
              <a:ext uri="{FF2B5EF4-FFF2-40B4-BE49-F238E27FC236}">
                <a16:creationId xmlns="" xmlns:a16="http://schemas.microsoft.com/office/drawing/2014/main" id="{FC5D7264-30C8-479F-9436-1F96834475E2}"/>
              </a:ext>
            </a:extLst>
          </p:cNvPr>
          <p:cNvSpPr txBox="1"/>
          <p:nvPr/>
        </p:nvSpPr>
        <p:spPr>
          <a:xfrm>
            <a:off x="7041380" y="5684382"/>
            <a:ext cx="3284169" cy="276999"/>
          </a:xfrm>
          <a:prstGeom prst="rect">
            <a:avLst/>
          </a:prstGeom>
          <a:noFill/>
        </p:spPr>
        <p:txBody>
          <a:bodyPr wrap="none" rtlCol="0">
            <a:spAutoFit/>
          </a:bodyPr>
          <a:lstStyle/>
          <a:p>
            <a:r>
              <a:rPr lang="pt-PT" sz="1200" dirty="0"/>
              <a:t>Img.7- Aplicação de operadores morfológicos</a:t>
            </a:r>
          </a:p>
        </p:txBody>
      </p:sp>
      <p:pic>
        <p:nvPicPr>
          <p:cNvPr id="4098" name="Picture 2">
            <a:extLst>
              <a:ext uri="{FF2B5EF4-FFF2-40B4-BE49-F238E27FC236}">
                <a16:creationId xmlns="" xmlns:a16="http://schemas.microsoft.com/office/drawing/2014/main" id="{C04684F6-707C-467E-B12E-E7A44DAF52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0975" y="1560232"/>
            <a:ext cx="1839415" cy="1868768"/>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 xmlns:a16="http://schemas.microsoft.com/office/drawing/2014/main" id="{9F108EDC-C358-4885-BFDD-CA8A39A22CB4}"/>
              </a:ext>
            </a:extLst>
          </p:cNvPr>
          <p:cNvSpPr txBox="1"/>
          <p:nvPr/>
        </p:nvSpPr>
        <p:spPr>
          <a:xfrm>
            <a:off x="8134650" y="3402418"/>
            <a:ext cx="3352649" cy="276999"/>
          </a:xfrm>
          <a:prstGeom prst="rect">
            <a:avLst/>
          </a:prstGeom>
          <a:noFill/>
        </p:spPr>
        <p:txBody>
          <a:bodyPr wrap="none" rtlCol="0">
            <a:spAutoFit/>
          </a:bodyPr>
          <a:lstStyle/>
          <a:p>
            <a:r>
              <a:rPr lang="pt-PT" sz="1200" dirty="0"/>
              <a:t>Img.6- Deteção de Contornos da segmentação</a:t>
            </a:r>
          </a:p>
        </p:txBody>
      </p:sp>
      <p:pic>
        <p:nvPicPr>
          <p:cNvPr id="4102" name="Picture 6">
            <a:extLst>
              <a:ext uri="{FF2B5EF4-FFF2-40B4-BE49-F238E27FC236}">
                <a16:creationId xmlns="" xmlns:a16="http://schemas.microsoft.com/office/drawing/2014/main" id="{8AF21BF8-50B2-4B55-9EC3-A98C6196EC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260" t="11253" r="13249" b="23404"/>
          <a:stretch/>
        </p:blipFill>
        <p:spPr bwMode="auto">
          <a:xfrm>
            <a:off x="8058149" y="1559256"/>
            <a:ext cx="1752825" cy="184316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 xmlns:a16="http://schemas.microsoft.com/office/drawing/2014/main" id="{7B1BB4B5-2EDE-4EC7-9364-8D361E2C41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1980" y="3914774"/>
            <a:ext cx="1743569" cy="176231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 xmlns:a16="http://schemas.microsoft.com/office/drawing/2014/main" id="{FA180461-4ADC-4839-9850-89D16C5485AF}"/>
              </a:ext>
            </a:extLst>
          </p:cNvPr>
          <p:cNvSpPr txBox="1"/>
          <p:nvPr/>
        </p:nvSpPr>
        <p:spPr>
          <a:xfrm>
            <a:off x="592464" y="1755952"/>
            <a:ext cx="3686175" cy="1631216"/>
          </a:xfrm>
          <a:prstGeom prst="rect">
            <a:avLst/>
          </a:prstGeom>
          <a:noFill/>
        </p:spPr>
        <p:txBody>
          <a:bodyPr wrap="square" rtlCol="0">
            <a:spAutoFit/>
          </a:bodyPr>
          <a:lstStyle/>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Deteção de contornos, método </a:t>
            </a:r>
            <a:r>
              <a:rPr lang="pt-PT" sz="2000" dirty="0" err="1">
                <a:solidFill>
                  <a:prstClr val="black">
                    <a:lumMod val="75000"/>
                    <a:lumOff val="25000"/>
                  </a:prstClr>
                </a:solidFill>
                <a:latin typeface="Segoe UI" panose="020B0502040204020203" pitchFamily="34" charset="0"/>
                <a:cs typeface="Segoe UI" panose="020B0502040204020203" pitchFamily="34" charset="0"/>
              </a:rPr>
              <a:t>Canny</a:t>
            </a:r>
            <a:r>
              <a:rPr lang="pt-PT" sz="2000" dirty="0">
                <a:solidFill>
                  <a:prstClr val="black">
                    <a:lumMod val="75000"/>
                    <a:lumOff val="25000"/>
                  </a:prstClr>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Interseção da segmentação com os contornos;</a:t>
            </a:r>
          </a:p>
          <a:p>
            <a:pPr marL="285750" indent="-285750">
              <a:buFont typeface="Arial" panose="020B0604020202020204" pitchFamily="34" charset="0"/>
              <a:buChar char="•"/>
            </a:pPr>
            <a:endParaRPr lang="pt-PT" sz="2000" dirty="0"/>
          </a:p>
        </p:txBody>
      </p:sp>
      <p:sp>
        <p:nvSpPr>
          <p:cNvPr id="15" name="CaixaDeTexto 14">
            <a:extLst>
              <a:ext uri="{FF2B5EF4-FFF2-40B4-BE49-F238E27FC236}">
                <a16:creationId xmlns="" xmlns:a16="http://schemas.microsoft.com/office/drawing/2014/main" id="{F0A64AA0-B6EE-4763-BCD8-E06E54B006CD}"/>
              </a:ext>
            </a:extLst>
          </p:cNvPr>
          <p:cNvSpPr txBox="1"/>
          <p:nvPr/>
        </p:nvSpPr>
        <p:spPr>
          <a:xfrm>
            <a:off x="985423" y="4325693"/>
            <a:ext cx="5292316" cy="1631216"/>
          </a:xfrm>
          <a:prstGeom prst="rect">
            <a:avLst/>
          </a:prstGeom>
          <a:noFill/>
        </p:spPr>
        <p:txBody>
          <a:bodyPr wrap="square" rtlCol="0">
            <a:spAutoFit/>
          </a:bodyPr>
          <a:lstStyle/>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Aplicação de preenchimento;</a:t>
            </a:r>
          </a:p>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Operação morfológica de abertura, suavizando os contornos e eliminando pequenos ruídos;</a:t>
            </a:r>
          </a:p>
          <a:p>
            <a:pPr marL="285750" indent="-285750">
              <a:buFont typeface="Arial" panose="020B0604020202020204" pitchFamily="34" charset="0"/>
              <a:buChar char="•"/>
            </a:pPr>
            <a:endParaRPr lang="pt-PT" sz="2000" dirty="0"/>
          </a:p>
        </p:txBody>
      </p:sp>
    </p:spTree>
    <p:extLst>
      <p:ext uri="{BB962C8B-B14F-4D97-AF65-F5344CB8AC3E}">
        <p14:creationId xmlns:p14="http://schemas.microsoft.com/office/powerpoint/2010/main" val="25968336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lvl="0" rtl="0"/>
            <a:r>
              <a:rPr lang="pt-PT" dirty="0">
                <a:latin typeface="Segoe UI Light" panose="020B0502040204020203" pitchFamily="34" charset="0"/>
                <a:cs typeface="Segoe UI Light" panose="020B0502040204020203" pitchFamily="34" charset="0"/>
              </a:rPr>
              <a:t>Análise de Regiões</a:t>
            </a:r>
          </a:p>
        </p:txBody>
      </p:sp>
      <p:sp>
        <p:nvSpPr>
          <p:cNvPr id="5" name="Marcador de Posição de Conteúdo 4"/>
          <p:cNvSpPr>
            <a:spLocks noGrp="1"/>
          </p:cNvSpPr>
          <p:nvPr>
            <p:ph sz="half" idx="4294967295"/>
          </p:nvPr>
        </p:nvSpPr>
        <p:spPr>
          <a:xfrm>
            <a:off x="1607026" y="1430338"/>
            <a:ext cx="4413626" cy="2693988"/>
          </a:xfrm>
        </p:spPr>
        <p:txBody>
          <a:bodyPr vert="horz" lIns="91440" tIns="45720" rIns="91440" bIns="45720" rtlCol="0">
            <a:normAutofit/>
          </a:bodyPr>
          <a:lstStyle/>
          <a:p>
            <a:pPr rtl="0">
              <a:lnSpc>
                <a:spcPts val="1800"/>
              </a:lnSpc>
              <a:spcBef>
                <a:spcPts val="1000"/>
              </a:spcBef>
              <a:spcAft>
                <a:spcPts val="2000"/>
              </a:spcAft>
            </a:pPr>
            <a:r>
              <a:rPr lang="pt-PT" sz="2400" dirty="0">
                <a:solidFill>
                  <a:prstClr val="black">
                    <a:lumMod val="75000"/>
                    <a:lumOff val="25000"/>
                  </a:prstClr>
                </a:solidFill>
                <a:latin typeface="Segoe UI" panose="020B0502040204020203" pitchFamily="34" charset="0"/>
                <a:cs typeface="Segoe UI" panose="020B0502040204020203" pitchFamily="34" charset="0"/>
              </a:rPr>
              <a:t>Primeira Filtragem:</a:t>
            </a:r>
          </a:p>
          <a:p>
            <a:pPr marL="171450" indent="-171450" rtl="0">
              <a:lnSpc>
                <a:spcPts val="1800"/>
              </a:lnSpc>
              <a:spcBef>
                <a:spcPts val="1000"/>
              </a:spcBef>
              <a:spcAft>
                <a:spcPts val="20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Elimina pequenas área;</a:t>
            </a:r>
          </a:p>
          <a:p>
            <a:pPr marL="171450" indent="-171450" rtl="0">
              <a:lnSpc>
                <a:spcPts val="1800"/>
              </a:lnSpc>
              <a:spcBef>
                <a:spcPts val="1000"/>
              </a:spcBef>
              <a:spcAft>
                <a:spcPts val="20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Aceita regiões com proporções idênticas à face humana;</a:t>
            </a:r>
          </a:p>
          <a:p>
            <a:pPr marL="171450" indent="-171450" rtl="0">
              <a:lnSpc>
                <a:spcPts val="1800"/>
              </a:lnSpc>
              <a:spcBef>
                <a:spcPts val="1000"/>
              </a:spcBef>
              <a:spcAft>
                <a:spcPts val="2000"/>
              </a:spcAft>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Analisa a orientação da região;</a:t>
            </a:r>
          </a:p>
        </p:txBody>
      </p:sp>
      <p:pic>
        <p:nvPicPr>
          <p:cNvPr id="20" name="Imagem 19">
            <a:extLst>
              <a:ext uri="{FF2B5EF4-FFF2-40B4-BE49-F238E27FC236}">
                <a16:creationId xmlns="" xmlns:a16="http://schemas.microsoft.com/office/drawing/2014/main" id="{22D480A8-8447-4899-A14A-F6C20AC03581}"/>
              </a:ext>
            </a:extLst>
          </p:cNvPr>
          <p:cNvPicPr/>
          <p:nvPr/>
        </p:nvPicPr>
        <p:blipFill rotWithShape="1">
          <a:blip r:embed="rId3"/>
          <a:srcRect l="9232" t="7575" r="37009" b="16155"/>
          <a:stretch/>
        </p:blipFill>
        <p:spPr bwMode="auto">
          <a:xfrm>
            <a:off x="9493839" y="1542778"/>
            <a:ext cx="1448753" cy="2021972"/>
          </a:xfrm>
          <a:prstGeom prst="rect">
            <a:avLst/>
          </a:prstGeom>
          <a:ln>
            <a:noFill/>
          </a:ln>
          <a:extLst>
            <a:ext uri="{53640926-AAD7-44D8-BBD7-CCE9431645EC}">
              <a14:shadowObscured xmlns:a14="http://schemas.microsoft.com/office/drawing/2010/main"/>
            </a:ext>
          </a:extLst>
        </p:spPr>
      </p:pic>
      <p:cxnSp>
        <p:nvCxnSpPr>
          <p:cNvPr id="4" name="Conexão reta unidirecional 3">
            <a:extLst>
              <a:ext uri="{FF2B5EF4-FFF2-40B4-BE49-F238E27FC236}">
                <a16:creationId xmlns="" xmlns:a16="http://schemas.microsoft.com/office/drawing/2014/main" id="{1861C42D-B543-482B-BB20-AD8400A953A3}"/>
              </a:ext>
            </a:extLst>
          </p:cNvPr>
          <p:cNvCxnSpPr>
            <a:cxnSpLocks/>
          </p:cNvCxnSpPr>
          <p:nvPr/>
        </p:nvCxnSpPr>
        <p:spPr>
          <a:xfrm>
            <a:off x="10315370" y="1620363"/>
            <a:ext cx="0" cy="1944387"/>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3" name="Conexão reta unidirecional 22">
            <a:extLst>
              <a:ext uri="{FF2B5EF4-FFF2-40B4-BE49-F238E27FC236}">
                <a16:creationId xmlns="" xmlns:a16="http://schemas.microsoft.com/office/drawing/2014/main" id="{5F494E0D-0CB0-4282-A699-364C2BEE89AD}"/>
              </a:ext>
            </a:extLst>
          </p:cNvPr>
          <p:cNvCxnSpPr>
            <a:cxnSpLocks/>
          </p:cNvCxnSpPr>
          <p:nvPr/>
        </p:nvCxnSpPr>
        <p:spPr>
          <a:xfrm>
            <a:off x="9712914" y="2471505"/>
            <a:ext cx="1204912"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pic>
        <p:nvPicPr>
          <p:cNvPr id="28" name="Imagem 27">
            <a:extLst>
              <a:ext uri="{FF2B5EF4-FFF2-40B4-BE49-F238E27FC236}">
                <a16:creationId xmlns="" xmlns:a16="http://schemas.microsoft.com/office/drawing/2014/main" id="{499809CB-D211-4F32-A572-43FE56837EA6}"/>
              </a:ext>
            </a:extLst>
          </p:cNvPr>
          <p:cNvPicPr/>
          <p:nvPr/>
        </p:nvPicPr>
        <p:blipFill>
          <a:blip r:embed="rId3"/>
          <a:stretch>
            <a:fillRect/>
          </a:stretch>
        </p:blipFill>
        <p:spPr>
          <a:xfrm>
            <a:off x="6759243" y="1589552"/>
            <a:ext cx="1672573" cy="1894387"/>
          </a:xfrm>
          <a:prstGeom prst="rect">
            <a:avLst/>
          </a:prstGeom>
        </p:spPr>
      </p:pic>
      <p:pic>
        <p:nvPicPr>
          <p:cNvPr id="14" name="Imagem 13" descr="Uma imagem com texto&#10;&#10;Descrição gerada automaticamente">
            <a:extLst>
              <a:ext uri="{FF2B5EF4-FFF2-40B4-BE49-F238E27FC236}">
                <a16:creationId xmlns="" xmlns:a16="http://schemas.microsoft.com/office/drawing/2014/main" id="{160C2D2D-76FE-4C1B-B093-BA64BA317397}"/>
              </a:ext>
            </a:extLst>
          </p:cNvPr>
          <p:cNvPicPr>
            <a:picLocks noChangeAspect="1"/>
          </p:cNvPicPr>
          <p:nvPr/>
        </p:nvPicPr>
        <p:blipFill>
          <a:blip r:embed="rId4"/>
          <a:stretch>
            <a:fillRect/>
          </a:stretch>
        </p:blipFill>
        <p:spPr>
          <a:xfrm>
            <a:off x="7927943" y="3862336"/>
            <a:ext cx="1716047" cy="1950054"/>
          </a:xfrm>
          <a:prstGeom prst="rect">
            <a:avLst/>
          </a:prstGeom>
        </p:spPr>
      </p:pic>
      <p:sp>
        <p:nvSpPr>
          <p:cNvPr id="13" name="CaixaDeTexto 12">
            <a:extLst>
              <a:ext uri="{FF2B5EF4-FFF2-40B4-BE49-F238E27FC236}">
                <a16:creationId xmlns="" xmlns:a16="http://schemas.microsoft.com/office/drawing/2014/main" id="{62123B84-A88E-47ED-9E47-2765DD99AEF5}"/>
              </a:ext>
            </a:extLst>
          </p:cNvPr>
          <p:cNvSpPr txBox="1"/>
          <p:nvPr/>
        </p:nvSpPr>
        <p:spPr>
          <a:xfrm>
            <a:off x="6540068" y="3483939"/>
            <a:ext cx="2108269" cy="276999"/>
          </a:xfrm>
          <a:prstGeom prst="rect">
            <a:avLst/>
          </a:prstGeom>
          <a:noFill/>
        </p:spPr>
        <p:txBody>
          <a:bodyPr wrap="none" rtlCol="0">
            <a:spAutoFit/>
          </a:bodyPr>
          <a:lstStyle/>
          <a:p>
            <a:r>
              <a:rPr lang="pt-PT" sz="1200" dirty="0"/>
              <a:t>Img.8- Imagem segmentada</a:t>
            </a:r>
          </a:p>
        </p:txBody>
      </p:sp>
      <p:sp>
        <p:nvSpPr>
          <p:cNvPr id="15" name="CaixaDeTexto 14">
            <a:extLst>
              <a:ext uri="{FF2B5EF4-FFF2-40B4-BE49-F238E27FC236}">
                <a16:creationId xmlns="" xmlns:a16="http://schemas.microsoft.com/office/drawing/2014/main" id="{C2B15851-61BF-4D5F-BED2-7A05B12937E6}"/>
              </a:ext>
            </a:extLst>
          </p:cNvPr>
          <p:cNvSpPr txBox="1"/>
          <p:nvPr/>
        </p:nvSpPr>
        <p:spPr>
          <a:xfrm>
            <a:off x="9220134" y="3534638"/>
            <a:ext cx="2004588" cy="276999"/>
          </a:xfrm>
          <a:prstGeom prst="rect">
            <a:avLst/>
          </a:prstGeom>
          <a:noFill/>
        </p:spPr>
        <p:txBody>
          <a:bodyPr wrap="none" rtlCol="0">
            <a:spAutoFit/>
          </a:bodyPr>
          <a:lstStyle/>
          <a:p>
            <a:r>
              <a:rPr lang="pt-PT" sz="1200" dirty="0"/>
              <a:t>Img.9- Análise das Regiões</a:t>
            </a:r>
          </a:p>
        </p:txBody>
      </p:sp>
      <p:pic>
        <p:nvPicPr>
          <p:cNvPr id="18" name="Picture 8">
            <a:extLst>
              <a:ext uri="{FF2B5EF4-FFF2-40B4-BE49-F238E27FC236}">
                <a16:creationId xmlns="" xmlns:a16="http://schemas.microsoft.com/office/drawing/2014/main" id="{E911CC3F-89ED-47FE-9AF0-A15BC44D8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225" y="4203022"/>
            <a:ext cx="1743569" cy="176231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Uma imagem com texto&#10;&#10;Descrição gerada automaticamente">
            <a:extLst>
              <a:ext uri="{FF2B5EF4-FFF2-40B4-BE49-F238E27FC236}">
                <a16:creationId xmlns="" xmlns:a16="http://schemas.microsoft.com/office/drawing/2014/main" id="{551A4E5A-BA01-4F30-AE21-BF35BE0326BC}"/>
              </a:ext>
            </a:extLst>
          </p:cNvPr>
          <p:cNvPicPr>
            <a:picLocks noChangeAspect="1"/>
          </p:cNvPicPr>
          <p:nvPr/>
        </p:nvPicPr>
        <p:blipFill>
          <a:blip r:embed="rId6"/>
          <a:stretch>
            <a:fillRect/>
          </a:stretch>
        </p:blipFill>
        <p:spPr>
          <a:xfrm>
            <a:off x="3474823" y="4203022"/>
            <a:ext cx="1724621" cy="1762317"/>
          </a:xfrm>
          <a:prstGeom prst="rect">
            <a:avLst/>
          </a:prstGeom>
        </p:spPr>
      </p:pic>
      <p:sp>
        <p:nvSpPr>
          <p:cNvPr id="22" name="CaixaDeTexto 21">
            <a:extLst>
              <a:ext uri="{FF2B5EF4-FFF2-40B4-BE49-F238E27FC236}">
                <a16:creationId xmlns="" xmlns:a16="http://schemas.microsoft.com/office/drawing/2014/main" id="{9E4595EB-689F-4E20-83A7-FCA6A90D51FB}"/>
              </a:ext>
            </a:extLst>
          </p:cNvPr>
          <p:cNvSpPr txBox="1"/>
          <p:nvPr/>
        </p:nvSpPr>
        <p:spPr>
          <a:xfrm>
            <a:off x="2185321" y="5965339"/>
            <a:ext cx="2552302" cy="276999"/>
          </a:xfrm>
          <a:prstGeom prst="rect">
            <a:avLst/>
          </a:prstGeom>
          <a:noFill/>
        </p:spPr>
        <p:txBody>
          <a:bodyPr wrap="none" rtlCol="0">
            <a:spAutoFit/>
          </a:bodyPr>
          <a:lstStyle/>
          <a:p>
            <a:r>
              <a:rPr lang="pt-PT" sz="1200" dirty="0"/>
              <a:t>Img.10- Filtragem da segmentação</a:t>
            </a:r>
          </a:p>
        </p:txBody>
      </p:sp>
      <p:sp>
        <p:nvSpPr>
          <p:cNvPr id="24" name="CaixaDeTexto 23">
            <a:extLst>
              <a:ext uri="{FF2B5EF4-FFF2-40B4-BE49-F238E27FC236}">
                <a16:creationId xmlns="" xmlns:a16="http://schemas.microsoft.com/office/drawing/2014/main" id="{47EAA837-A486-43DE-BC29-AA90A604DB3A}"/>
              </a:ext>
            </a:extLst>
          </p:cNvPr>
          <p:cNvSpPr txBox="1"/>
          <p:nvPr/>
        </p:nvSpPr>
        <p:spPr>
          <a:xfrm>
            <a:off x="7413864" y="5826839"/>
            <a:ext cx="2552302" cy="276999"/>
          </a:xfrm>
          <a:prstGeom prst="rect">
            <a:avLst/>
          </a:prstGeom>
          <a:noFill/>
        </p:spPr>
        <p:txBody>
          <a:bodyPr wrap="none" rtlCol="0">
            <a:spAutoFit/>
          </a:bodyPr>
          <a:lstStyle/>
          <a:p>
            <a:r>
              <a:rPr lang="pt-PT" sz="1200" dirty="0"/>
              <a:t>Img.11- Filtragem da segmentação</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521207" y="448056"/>
            <a:ext cx="9660285" cy="640080"/>
          </a:xfrm>
        </p:spPr>
        <p:txBody>
          <a:bodyPr rtlCol="0">
            <a:normAutofit/>
          </a:bodyPr>
          <a:lstStyle/>
          <a:p>
            <a:pPr rtl="0"/>
            <a:r>
              <a:rPr lang="pt-PT" dirty="0">
                <a:latin typeface="Segoe UI Light" panose="020B0502040204020203" pitchFamily="34" charset="0"/>
                <a:cs typeface="Segoe UI Light" panose="020B0502040204020203" pitchFamily="34" charset="0"/>
              </a:rPr>
              <a:t>Deteção de Olhos</a:t>
            </a:r>
          </a:p>
        </p:txBody>
      </p:sp>
      <p:sp>
        <p:nvSpPr>
          <p:cNvPr id="38" name="Marcador de Posição de Conteúdo 17"/>
          <p:cNvSpPr txBox="1">
            <a:spLocks/>
          </p:cNvSpPr>
          <p:nvPr/>
        </p:nvSpPr>
        <p:spPr>
          <a:xfrm>
            <a:off x="1080314" y="4514419"/>
            <a:ext cx="3944666" cy="189552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pt-PT" dirty="0">
              <a:latin typeface="Segoe UI" panose="020B0502040204020203" pitchFamily="34" charset="0"/>
              <a:cs typeface="Segoe UI" panose="020B0502040204020203" pitchFamily="34" charset="0"/>
            </a:endParaRPr>
          </a:p>
        </p:txBody>
      </p:sp>
      <p:pic>
        <p:nvPicPr>
          <p:cNvPr id="27" name="Imagem 26" descr="Uma imagem com texto&#10;&#10;Descrição gerada automaticamente">
            <a:extLst>
              <a:ext uri="{FF2B5EF4-FFF2-40B4-BE49-F238E27FC236}">
                <a16:creationId xmlns="" xmlns:a16="http://schemas.microsoft.com/office/drawing/2014/main" id="{5A3D3248-2517-4D98-A723-847F3FAEF871}"/>
              </a:ext>
            </a:extLst>
          </p:cNvPr>
          <p:cNvPicPr/>
          <p:nvPr/>
        </p:nvPicPr>
        <p:blipFill rotWithShape="1">
          <a:blip r:embed="rId3" cstate="print">
            <a:extLst>
              <a:ext uri="{28A0092B-C50C-407E-A947-70E740481C1C}">
                <a14:useLocalDpi xmlns:a14="http://schemas.microsoft.com/office/drawing/2010/main" val="0"/>
              </a:ext>
            </a:extLst>
          </a:blip>
          <a:srcRect l="312" r="51461"/>
          <a:stretch/>
        </p:blipFill>
        <p:spPr bwMode="auto">
          <a:xfrm>
            <a:off x="6096000" y="1394111"/>
            <a:ext cx="1870456" cy="122562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8" name="CaixaDeTexto 27">
                <a:extLst>
                  <a:ext uri="{FF2B5EF4-FFF2-40B4-BE49-F238E27FC236}">
                    <a16:creationId xmlns="" xmlns:a16="http://schemas.microsoft.com/office/drawing/2014/main" id="{219D794A-E13B-4F2F-AF37-4BDD80E56505}"/>
                  </a:ext>
                </a:extLst>
              </p:cNvPr>
              <p:cNvSpPr txBox="1"/>
              <p:nvPr/>
            </p:nvSpPr>
            <p:spPr>
              <a:xfrm>
                <a:off x="5532136" y="4655499"/>
                <a:ext cx="2727273" cy="645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sz="1600" i="1" smtClean="0">
                          <a:latin typeface="Cambria Math" panose="02040503050406030204" pitchFamily="18" charset="0"/>
                        </a:rPr>
                        <m:t>𝑀𝑎𝑝𝑎𝐶</m:t>
                      </m:r>
                      <m:r>
                        <a:rPr lang="pt-PT" sz="1600" i="0">
                          <a:latin typeface="Cambria Math" panose="02040503050406030204" pitchFamily="18" charset="0"/>
                        </a:rPr>
                        <m:t>=</m:t>
                      </m:r>
                      <m:f>
                        <m:fPr>
                          <m:type m:val="lin"/>
                          <m:ctrlPr>
                            <a:rPr lang="pt-PT" sz="1600" i="1">
                              <a:latin typeface="Cambria Math" panose="02040503050406030204" pitchFamily="18" charset="0"/>
                            </a:rPr>
                          </m:ctrlPr>
                        </m:fPr>
                        <m:num>
                          <m:d>
                            <m:dPr>
                              <m:ctrlPr>
                                <a:rPr lang="pt-PT" sz="1600" i="1">
                                  <a:solidFill>
                                    <a:srgbClr val="836967"/>
                                  </a:solidFill>
                                  <a:latin typeface="Cambria Math" panose="02040503050406030204" pitchFamily="18" charset="0"/>
                                </a:rPr>
                              </m:ctrlPr>
                            </m:dPr>
                            <m:e>
                              <m:sSubSup>
                                <m:sSubSupPr>
                                  <m:ctrlPr>
                                    <a:rPr lang="pt-PT" sz="1600" i="1">
                                      <a:solidFill>
                                        <a:srgbClr val="836967"/>
                                      </a:solidFill>
                                      <a:latin typeface="Cambria Math" panose="02040503050406030204" pitchFamily="18" charset="0"/>
                                    </a:rPr>
                                  </m:ctrlPr>
                                </m:sSubSupPr>
                                <m:e>
                                  <m:r>
                                    <a:rPr lang="pt-PT" sz="1600" i="1">
                                      <a:latin typeface="Cambria Math" panose="02040503050406030204" pitchFamily="18" charset="0"/>
                                    </a:rPr>
                                    <m:t>𝐶</m:t>
                                  </m:r>
                                </m:e>
                                <m:sub>
                                  <m:r>
                                    <a:rPr lang="pt-PT" sz="1600" i="1">
                                      <a:latin typeface="Cambria Math" panose="02040503050406030204" pitchFamily="18" charset="0"/>
                                    </a:rPr>
                                    <m:t>𝑏</m:t>
                                  </m:r>
                                </m:sub>
                                <m:sup>
                                  <m:r>
                                    <a:rPr lang="pt-PT" sz="1600" i="0">
                                      <a:latin typeface="Cambria Math" panose="02040503050406030204" pitchFamily="18" charset="0"/>
                                    </a:rPr>
                                    <m:t>2</m:t>
                                  </m:r>
                                </m:sup>
                              </m:sSubSup>
                              <m:sSup>
                                <m:sSupPr>
                                  <m:ctrlPr>
                                    <a:rPr lang="pt-PT" sz="1600" i="1">
                                      <a:solidFill>
                                        <a:srgbClr val="836967"/>
                                      </a:solidFill>
                                      <a:latin typeface="Cambria Math" panose="02040503050406030204" pitchFamily="18" charset="0"/>
                                    </a:rPr>
                                  </m:ctrlPr>
                                </m:sSupPr>
                                <m:e>
                                  <m:acc>
                                    <m:accPr>
                                      <m:chr m:val="̃"/>
                                      <m:ctrlPr>
                                        <a:rPr lang="pt-PT" sz="1600" i="1">
                                          <a:solidFill>
                                            <a:srgbClr val="836967"/>
                                          </a:solidFill>
                                          <a:latin typeface="Cambria Math" panose="02040503050406030204" pitchFamily="18" charset="0"/>
                                        </a:rPr>
                                      </m:ctrlPr>
                                    </m:accPr>
                                    <m:e>
                                      <m:r>
                                        <a:rPr lang="pt-PT" sz="1600" i="0">
                                          <a:latin typeface="Cambria Math" panose="02040503050406030204" pitchFamily="18" charset="0"/>
                                        </a:rPr>
                                        <m:t>+</m:t>
                                      </m:r>
                                      <m:sSub>
                                        <m:sSubPr>
                                          <m:ctrlPr>
                                            <a:rPr lang="pt-PT" sz="1600" i="1">
                                              <a:solidFill>
                                                <a:srgbClr val="836967"/>
                                              </a:solidFill>
                                              <a:latin typeface="Cambria Math" panose="02040503050406030204" pitchFamily="18" charset="0"/>
                                            </a:rPr>
                                          </m:ctrlPr>
                                        </m:sSubPr>
                                        <m:e>
                                          <m:r>
                                            <a:rPr lang="pt-PT" sz="1600" i="1">
                                              <a:latin typeface="Cambria Math" panose="02040503050406030204" pitchFamily="18" charset="0"/>
                                            </a:rPr>
                                            <m:t>𝐶</m:t>
                                          </m:r>
                                        </m:e>
                                        <m:sub>
                                          <m:r>
                                            <a:rPr lang="pt-PT" sz="1600" i="1">
                                              <a:latin typeface="Cambria Math" panose="02040503050406030204" pitchFamily="18" charset="0"/>
                                            </a:rPr>
                                            <m:t>𝑟</m:t>
                                          </m:r>
                                        </m:sub>
                                      </m:sSub>
                                    </m:e>
                                  </m:acc>
                                </m:e>
                                <m:sup>
                                  <m:r>
                                    <a:rPr lang="pt-PT" sz="1600" i="0">
                                      <a:latin typeface="Cambria Math" panose="02040503050406030204" pitchFamily="18" charset="0"/>
                                    </a:rPr>
                                    <m:t>2</m:t>
                                  </m:r>
                                </m:sup>
                              </m:sSup>
                              <m:r>
                                <a:rPr lang="pt-PT" sz="1600" i="0">
                                  <a:latin typeface="Cambria Math" panose="02040503050406030204" pitchFamily="18" charset="0"/>
                                </a:rPr>
                                <m:t>+</m:t>
                              </m:r>
                              <m:f>
                                <m:fPr>
                                  <m:ctrlPr>
                                    <a:rPr lang="pt-PT" sz="1600" i="1">
                                      <a:solidFill>
                                        <a:srgbClr val="836967"/>
                                      </a:solidFill>
                                      <a:latin typeface="Cambria Math" panose="02040503050406030204" pitchFamily="18" charset="0"/>
                                    </a:rPr>
                                  </m:ctrlPr>
                                </m:fPr>
                                <m:num>
                                  <m:sSub>
                                    <m:sSubPr>
                                      <m:ctrlPr>
                                        <a:rPr lang="pt-PT" sz="1600" i="1">
                                          <a:solidFill>
                                            <a:srgbClr val="836967"/>
                                          </a:solidFill>
                                          <a:latin typeface="Cambria Math" panose="02040503050406030204" pitchFamily="18" charset="0"/>
                                        </a:rPr>
                                      </m:ctrlPr>
                                    </m:sSubPr>
                                    <m:e>
                                      <m:r>
                                        <a:rPr lang="pt-PT" sz="1600" i="1">
                                          <a:latin typeface="Cambria Math" panose="02040503050406030204" pitchFamily="18" charset="0"/>
                                        </a:rPr>
                                        <m:t>𝐶</m:t>
                                      </m:r>
                                    </m:e>
                                    <m:sub>
                                      <m:r>
                                        <a:rPr lang="pt-PT" sz="1600" i="1">
                                          <a:latin typeface="Cambria Math" panose="02040503050406030204" pitchFamily="18" charset="0"/>
                                        </a:rPr>
                                        <m:t>𝑏</m:t>
                                      </m:r>
                                    </m:sub>
                                  </m:sSub>
                                </m:num>
                                <m:den>
                                  <m:sSub>
                                    <m:sSubPr>
                                      <m:ctrlPr>
                                        <a:rPr lang="pt-PT" sz="1600" i="1">
                                          <a:solidFill>
                                            <a:srgbClr val="836967"/>
                                          </a:solidFill>
                                          <a:latin typeface="Cambria Math" panose="02040503050406030204" pitchFamily="18" charset="0"/>
                                        </a:rPr>
                                      </m:ctrlPr>
                                    </m:sSubPr>
                                    <m:e>
                                      <m:r>
                                        <a:rPr lang="pt-PT" sz="1600" i="1">
                                          <a:latin typeface="Cambria Math" panose="02040503050406030204" pitchFamily="18" charset="0"/>
                                        </a:rPr>
                                        <m:t>𝐶</m:t>
                                      </m:r>
                                    </m:e>
                                    <m:sub>
                                      <m:r>
                                        <a:rPr lang="pt-PT" sz="1600" i="1">
                                          <a:latin typeface="Cambria Math" panose="02040503050406030204" pitchFamily="18" charset="0"/>
                                        </a:rPr>
                                        <m:t>𝑟</m:t>
                                      </m:r>
                                    </m:sub>
                                  </m:sSub>
                                </m:den>
                              </m:f>
                            </m:e>
                          </m:d>
                        </m:num>
                        <m:den>
                          <m:r>
                            <a:rPr lang="pt-PT" sz="1600" i="0">
                              <a:latin typeface="Cambria Math" panose="02040503050406030204" pitchFamily="18" charset="0"/>
                            </a:rPr>
                            <m:t>3</m:t>
                          </m:r>
                        </m:den>
                      </m:f>
                    </m:oMath>
                  </m:oMathPara>
                </a14:m>
                <a:endParaRPr lang="pt-PT" sz="2000" dirty="0"/>
              </a:p>
            </p:txBody>
          </p:sp>
        </mc:Choice>
        <mc:Fallback xmlns="">
          <p:sp>
            <p:nvSpPr>
              <p:cNvPr id="28" name="CaixaDeTexto 27">
                <a:extLst>
                  <a:ext uri="{FF2B5EF4-FFF2-40B4-BE49-F238E27FC236}">
                    <a16:creationId xmlns:a16="http://schemas.microsoft.com/office/drawing/2014/main" id="{219D794A-E13B-4F2F-AF37-4BDD80E56505}"/>
                  </a:ext>
                </a:extLst>
              </p:cNvPr>
              <p:cNvSpPr txBox="1">
                <a:spLocks noRot="1" noChangeAspect="1" noMove="1" noResize="1" noEditPoints="1" noAdjustHandles="1" noChangeArrowheads="1" noChangeShapeType="1" noTextEdit="1"/>
              </p:cNvSpPr>
              <p:nvPr/>
            </p:nvSpPr>
            <p:spPr>
              <a:xfrm>
                <a:off x="5532136" y="4655499"/>
                <a:ext cx="2727273" cy="645561"/>
              </a:xfrm>
              <a:prstGeom prst="rect">
                <a:avLst/>
              </a:prstGeom>
              <a:blipFill>
                <a:blip r:embed="rId4"/>
                <a:stretch>
                  <a:fillRect/>
                </a:stretch>
              </a:blipFill>
            </p:spPr>
            <p:txBody>
              <a:bodyPr/>
              <a:lstStyle/>
              <a:p>
                <a:r>
                  <a:rPr lang="pt-PT">
                    <a:noFill/>
                  </a:rPr>
                  <a:t> </a:t>
                </a:r>
              </a:p>
            </p:txBody>
          </p:sp>
        </mc:Fallback>
      </mc:AlternateContent>
      <p:pic>
        <p:nvPicPr>
          <p:cNvPr id="30" name="Imagem 29" descr="Uma imagem com texto&#10;&#10;Descrição gerada automaticamente">
            <a:extLst>
              <a:ext uri="{FF2B5EF4-FFF2-40B4-BE49-F238E27FC236}">
                <a16:creationId xmlns="" xmlns:a16="http://schemas.microsoft.com/office/drawing/2014/main" id="{100152D4-5A0C-4EBB-A976-E2E36900CE78}"/>
              </a:ext>
            </a:extLst>
          </p:cNvPr>
          <p:cNvPicPr/>
          <p:nvPr/>
        </p:nvPicPr>
        <p:blipFill rotWithShape="1">
          <a:blip r:embed="rId5" cstate="print">
            <a:extLst>
              <a:ext uri="{28A0092B-C50C-407E-A947-70E740481C1C}">
                <a14:useLocalDpi xmlns:a14="http://schemas.microsoft.com/office/drawing/2010/main" val="0"/>
              </a:ext>
            </a:extLst>
          </a:blip>
          <a:srcRect l="50247"/>
          <a:stretch/>
        </p:blipFill>
        <p:spPr bwMode="auto">
          <a:xfrm>
            <a:off x="8939264" y="1394111"/>
            <a:ext cx="1870456" cy="122562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6" name="CaixaDeTexto 35">
                <a:extLst>
                  <a:ext uri="{FF2B5EF4-FFF2-40B4-BE49-F238E27FC236}">
                    <a16:creationId xmlns="" xmlns:a16="http://schemas.microsoft.com/office/drawing/2014/main" id="{481B73DB-FC54-49DF-96EF-AD70C8F77F8D}"/>
                  </a:ext>
                </a:extLst>
              </p:cNvPr>
              <p:cNvSpPr txBox="1"/>
              <p:nvPr/>
            </p:nvSpPr>
            <p:spPr>
              <a:xfrm>
                <a:off x="5299455" y="5332205"/>
                <a:ext cx="3068778" cy="613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sz="1600" i="1" smtClean="0">
                          <a:latin typeface="Cambria Math" panose="02040503050406030204" pitchFamily="18" charset="0"/>
                        </a:rPr>
                        <m:t>𝑀𝑎𝑝𝑎𝐿</m:t>
                      </m:r>
                      <m:r>
                        <a:rPr lang="pt-PT" sz="1600" i="0">
                          <a:latin typeface="Cambria Math" panose="02040503050406030204" pitchFamily="18" charset="0"/>
                        </a:rPr>
                        <m:t>=</m:t>
                      </m:r>
                      <m:f>
                        <m:fPr>
                          <m:ctrlPr>
                            <a:rPr lang="pt-PT" sz="1600" i="1">
                              <a:solidFill>
                                <a:srgbClr val="836967"/>
                              </a:solidFill>
                              <a:latin typeface="Cambria Math" panose="02040503050406030204" pitchFamily="18" charset="0"/>
                            </a:rPr>
                          </m:ctrlPr>
                        </m:fPr>
                        <m:num>
                          <m:d>
                            <m:dPr>
                              <m:begChr m:val=""/>
                              <m:ctrlPr>
                                <a:rPr lang="pt-PT" sz="1600" i="1">
                                  <a:latin typeface="Cambria Math" panose="02040503050406030204" pitchFamily="18" charset="0"/>
                                </a:rPr>
                              </m:ctrlPr>
                            </m:dPr>
                            <m:e>
                              <m:r>
                                <a:rPr lang="pt-PT" sz="1600" i="1">
                                  <a:latin typeface="Cambria Math" panose="02040503050406030204" pitchFamily="18" charset="0"/>
                                </a:rPr>
                                <m:t>𝑌</m:t>
                              </m:r>
                              <m:r>
                                <a:rPr lang="pt-PT" sz="1600" i="0">
                                  <a:latin typeface="Cambria Math" panose="02040503050406030204" pitchFamily="18" charset="0"/>
                                </a:rPr>
                                <m:t>(</m:t>
                              </m:r>
                              <m:r>
                                <a:rPr lang="pt-PT" sz="1600" i="1">
                                  <a:latin typeface="Cambria Math" panose="02040503050406030204" pitchFamily="18" charset="0"/>
                                </a:rPr>
                                <m:t>𝑥</m:t>
                              </m:r>
                              <m:r>
                                <a:rPr lang="pt-PT" sz="1600" i="0">
                                  <a:latin typeface="Cambria Math" panose="02040503050406030204" pitchFamily="18" charset="0"/>
                                </a:rPr>
                                <m:t>,</m:t>
                              </m:r>
                              <m:r>
                                <a:rPr lang="pt-PT" sz="1600" i="1">
                                  <a:latin typeface="Cambria Math" panose="02040503050406030204" pitchFamily="18" charset="0"/>
                                </a:rPr>
                                <m:t>𝑦</m:t>
                              </m:r>
                              <m:r>
                                <a:rPr lang="pt-PT" sz="1600" i="0">
                                  <a:latin typeface="Cambria Math" panose="02040503050406030204" pitchFamily="18" charset="0"/>
                                </a:rPr>
                                <m:t>)⊕</m:t>
                              </m:r>
                              <m:r>
                                <a:rPr lang="pt-PT" sz="1600" i="1">
                                  <a:latin typeface="Cambria Math" panose="02040503050406030204" pitchFamily="18" charset="0"/>
                                </a:rPr>
                                <m:t>𝐺</m:t>
                              </m:r>
                              <m:r>
                                <a:rPr lang="pt-PT" sz="1600" i="0">
                                  <a:latin typeface="Cambria Math" panose="02040503050406030204" pitchFamily="18" charset="0"/>
                                </a:rPr>
                                <m:t>(</m:t>
                              </m:r>
                              <m:r>
                                <a:rPr lang="pt-PT" sz="1600" i="1">
                                  <a:latin typeface="Cambria Math" panose="02040503050406030204" pitchFamily="18" charset="0"/>
                                </a:rPr>
                                <m:t>𝑥</m:t>
                              </m:r>
                              <m:r>
                                <a:rPr lang="pt-PT" sz="1600" i="0">
                                  <a:latin typeface="Cambria Math" panose="02040503050406030204" pitchFamily="18" charset="0"/>
                                </a:rPr>
                                <m:t>,</m:t>
                              </m:r>
                              <m:r>
                                <a:rPr lang="pt-PT" sz="1600" i="1">
                                  <a:latin typeface="Cambria Math" panose="02040503050406030204" pitchFamily="18" charset="0"/>
                                </a:rPr>
                                <m:t>𝑦</m:t>
                              </m:r>
                            </m:e>
                          </m:d>
                        </m:num>
                        <m:den>
                          <m:d>
                            <m:dPr>
                              <m:begChr m:val=""/>
                              <m:ctrlPr>
                                <a:rPr lang="pt-PT" sz="1600" i="1">
                                  <a:latin typeface="Cambria Math" panose="02040503050406030204" pitchFamily="18" charset="0"/>
                                </a:rPr>
                              </m:ctrlPr>
                            </m:dPr>
                            <m:e>
                              <m:r>
                                <a:rPr lang="pt-PT" sz="1600" i="1">
                                  <a:latin typeface="Cambria Math" panose="02040503050406030204" pitchFamily="18" charset="0"/>
                                </a:rPr>
                                <m:t>𝑌</m:t>
                              </m:r>
                              <m:r>
                                <a:rPr lang="pt-PT" sz="1600" i="0">
                                  <a:latin typeface="Cambria Math" panose="02040503050406030204" pitchFamily="18" charset="0"/>
                                </a:rPr>
                                <m:t>(</m:t>
                              </m:r>
                              <m:r>
                                <a:rPr lang="pt-PT" sz="1600" i="1">
                                  <a:latin typeface="Cambria Math" panose="02040503050406030204" pitchFamily="18" charset="0"/>
                                </a:rPr>
                                <m:t>𝑥</m:t>
                              </m:r>
                              <m:r>
                                <a:rPr lang="pt-PT" sz="1600" i="0">
                                  <a:latin typeface="Cambria Math" panose="02040503050406030204" pitchFamily="18" charset="0"/>
                                </a:rPr>
                                <m:t>,</m:t>
                              </m:r>
                              <m:r>
                                <a:rPr lang="pt-PT" sz="1600" i="1">
                                  <a:latin typeface="Cambria Math" panose="02040503050406030204" pitchFamily="18" charset="0"/>
                                </a:rPr>
                                <m:t>𝑦</m:t>
                              </m:r>
                              <m:r>
                                <a:rPr lang="pt-PT" sz="1600" i="0">
                                  <a:latin typeface="Cambria Math" panose="02040503050406030204" pitchFamily="18" charset="0"/>
                                </a:rPr>
                                <m:t>)</m:t>
                              </m:r>
                              <m:r>
                                <a:rPr lang="pt-PT" sz="1600" i="1">
                                  <a:latin typeface="Cambria Math" panose="02040503050406030204" pitchFamily="18" charset="0"/>
                                </a:rPr>
                                <m:t>𝛩</m:t>
                              </m:r>
                              <m:r>
                                <a:rPr lang="pt-PT" sz="1600" i="1">
                                  <a:latin typeface="Cambria Math" panose="02040503050406030204" pitchFamily="18" charset="0"/>
                                </a:rPr>
                                <m:t>𝐺</m:t>
                              </m:r>
                              <m:r>
                                <a:rPr lang="pt-PT" sz="1600" i="0">
                                  <a:latin typeface="Cambria Math" panose="02040503050406030204" pitchFamily="18" charset="0"/>
                                </a:rPr>
                                <m:t>(</m:t>
                              </m:r>
                              <m:r>
                                <a:rPr lang="pt-PT" sz="1600" i="1">
                                  <a:latin typeface="Cambria Math" panose="02040503050406030204" pitchFamily="18" charset="0"/>
                                </a:rPr>
                                <m:t>𝑥</m:t>
                              </m:r>
                              <m:r>
                                <a:rPr lang="pt-PT" sz="1600" i="0">
                                  <a:latin typeface="Cambria Math" panose="02040503050406030204" pitchFamily="18" charset="0"/>
                                </a:rPr>
                                <m:t>,</m:t>
                              </m:r>
                              <m:r>
                                <a:rPr lang="pt-PT" sz="1600" i="1">
                                  <a:latin typeface="Cambria Math" panose="02040503050406030204" pitchFamily="18" charset="0"/>
                                </a:rPr>
                                <m:t>𝑦</m:t>
                              </m:r>
                            </m:e>
                          </m:d>
                        </m:den>
                      </m:f>
                    </m:oMath>
                  </m:oMathPara>
                </a14:m>
                <a:endParaRPr lang="pt-PT" sz="1600" dirty="0"/>
              </a:p>
            </p:txBody>
          </p:sp>
        </mc:Choice>
        <mc:Fallback xmlns="">
          <p:sp>
            <p:nvSpPr>
              <p:cNvPr id="36" name="CaixaDeTexto 35">
                <a:extLst>
                  <a:ext uri="{FF2B5EF4-FFF2-40B4-BE49-F238E27FC236}">
                    <a16:creationId xmlns:a16="http://schemas.microsoft.com/office/drawing/2014/main" id="{481B73DB-FC54-49DF-96EF-AD70C8F77F8D}"/>
                  </a:ext>
                </a:extLst>
              </p:cNvPr>
              <p:cNvSpPr txBox="1">
                <a:spLocks noRot="1" noChangeAspect="1" noMove="1" noResize="1" noEditPoints="1" noAdjustHandles="1" noChangeArrowheads="1" noChangeShapeType="1" noTextEdit="1"/>
              </p:cNvSpPr>
              <p:nvPr/>
            </p:nvSpPr>
            <p:spPr>
              <a:xfrm>
                <a:off x="5299455" y="5332205"/>
                <a:ext cx="3068778" cy="613886"/>
              </a:xfrm>
              <a:prstGeom prst="rect">
                <a:avLst/>
              </a:prstGeom>
              <a:blipFill>
                <a:blip r:embed="rId6"/>
                <a:stretch>
                  <a:fillRect/>
                </a:stretch>
              </a:blipFill>
            </p:spPr>
            <p:txBody>
              <a:bodyPr/>
              <a:lstStyle/>
              <a:p>
                <a:r>
                  <a:rPr lang="pt-PT">
                    <a:noFill/>
                  </a:rPr>
                  <a:t> </a:t>
                </a:r>
              </a:p>
            </p:txBody>
          </p:sp>
        </mc:Fallback>
      </mc:AlternateContent>
      <p:pic>
        <p:nvPicPr>
          <p:cNvPr id="39" name="Imagem 38" descr="Uma imagem com texto, silhueta&#10;&#10;Descrição gerada automaticamente">
            <a:extLst>
              <a:ext uri="{FF2B5EF4-FFF2-40B4-BE49-F238E27FC236}">
                <a16:creationId xmlns="" xmlns:a16="http://schemas.microsoft.com/office/drawing/2014/main" id="{789A61CA-6CE1-48D9-ADDB-986C5266F61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156706" y="3123901"/>
            <a:ext cx="1809750" cy="1106315"/>
          </a:xfrm>
          <a:prstGeom prst="rect">
            <a:avLst/>
          </a:prstGeom>
        </p:spPr>
      </p:pic>
      <mc:AlternateContent xmlns:mc="http://schemas.openxmlformats.org/markup-compatibility/2006" xmlns:a14="http://schemas.microsoft.com/office/drawing/2010/main">
        <mc:Choice Requires="a14">
          <p:sp>
            <p:nvSpPr>
              <p:cNvPr id="40" name="CaixaDeTexto 39">
                <a:extLst>
                  <a:ext uri="{FF2B5EF4-FFF2-40B4-BE49-F238E27FC236}">
                    <a16:creationId xmlns="" xmlns:a16="http://schemas.microsoft.com/office/drawing/2014/main" id="{2EE4C03C-AF77-48B5-B568-131D14D6D401}"/>
                  </a:ext>
                </a:extLst>
              </p:cNvPr>
              <p:cNvSpPr txBox="1"/>
              <p:nvPr/>
            </p:nvSpPr>
            <p:spPr>
              <a:xfrm>
                <a:off x="5398044" y="6086815"/>
                <a:ext cx="280035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sz="1600" i="1" smtClean="0">
                          <a:latin typeface="Cambria Math" panose="02040503050406030204" pitchFamily="18" charset="0"/>
                        </a:rPr>
                        <m:t>𝑀𝑎𝑝𝑎</m:t>
                      </m:r>
                      <m:r>
                        <a:rPr lang="pt-PT" sz="1600" i="0">
                          <a:latin typeface="Cambria Math" panose="02040503050406030204" pitchFamily="18" charset="0"/>
                        </a:rPr>
                        <m:t>=</m:t>
                      </m:r>
                      <m:r>
                        <a:rPr lang="pt-PT" sz="1600" i="1">
                          <a:latin typeface="Cambria Math" panose="02040503050406030204" pitchFamily="18" charset="0"/>
                        </a:rPr>
                        <m:t>𝑀𝑎𝑝𝑎𝐶</m:t>
                      </m:r>
                      <m:r>
                        <a:rPr lang="pt-PT" sz="1600" i="0">
                          <a:latin typeface="Cambria Math" panose="02040503050406030204" pitchFamily="18" charset="0"/>
                        </a:rPr>
                        <m:t>∗</m:t>
                      </m:r>
                      <m:r>
                        <a:rPr lang="pt-PT" sz="1600" i="1">
                          <a:latin typeface="Cambria Math" panose="02040503050406030204" pitchFamily="18" charset="0"/>
                        </a:rPr>
                        <m:t>𝑀𝑎𝑝𝑎𝐿</m:t>
                      </m:r>
                      <m:r>
                        <a:rPr lang="pt-PT" sz="1600" i="0">
                          <a:latin typeface="Cambria Math" panose="02040503050406030204" pitchFamily="18" charset="0"/>
                        </a:rPr>
                        <m:t> </m:t>
                      </m:r>
                    </m:oMath>
                  </m:oMathPara>
                </a14:m>
                <a:endParaRPr lang="pt-PT" sz="1600" dirty="0"/>
              </a:p>
            </p:txBody>
          </p:sp>
        </mc:Choice>
        <mc:Fallback xmlns="">
          <p:sp>
            <p:nvSpPr>
              <p:cNvPr id="40" name="CaixaDeTexto 39">
                <a:extLst>
                  <a:ext uri="{FF2B5EF4-FFF2-40B4-BE49-F238E27FC236}">
                    <a16:creationId xmlns:a16="http://schemas.microsoft.com/office/drawing/2014/main" id="{2EE4C03C-AF77-48B5-B568-131D14D6D401}"/>
                  </a:ext>
                </a:extLst>
              </p:cNvPr>
              <p:cNvSpPr txBox="1">
                <a:spLocks noRot="1" noChangeAspect="1" noMove="1" noResize="1" noEditPoints="1" noAdjustHandles="1" noChangeArrowheads="1" noChangeShapeType="1" noTextEdit="1"/>
              </p:cNvSpPr>
              <p:nvPr/>
            </p:nvSpPr>
            <p:spPr>
              <a:xfrm>
                <a:off x="5398044" y="6086815"/>
                <a:ext cx="2800350" cy="338554"/>
              </a:xfrm>
              <a:prstGeom prst="rect">
                <a:avLst/>
              </a:prstGeom>
              <a:blipFill>
                <a:blip r:embed="rId8"/>
                <a:stretch>
                  <a:fillRect b="-10714"/>
                </a:stretch>
              </a:blipFill>
            </p:spPr>
            <p:txBody>
              <a:bodyPr/>
              <a:lstStyle/>
              <a:p>
                <a:r>
                  <a:rPr lang="pt-PT">
                    <a:noFill/>
                  </a:rPr>
                  <a:t> </a:t>
                </a:r>
              </a:p>
            </p:txBody>
          </p:sp>
        </mc:Fallback>
      </mc:AlternateContent>
      <p:sp>
        <p:nvSpPr>
          <p:cNvPr id="23" name="Marcador de Posição de Conteúdo 4">
            <a:extLst>
              <a:ext uri="{FF2B5EF4-FFF2-40B4-BE49-F238E27FC236}">
                <a16:creationId xmlns="" xmlns:a16="http://schemas.microsoft.com/office/drawing/2014/main" id="{172FB889-E976-4E8D-99C6-F300F52AB9C9}"/>
              </a:ext>
            </a:extLst>
          </p:cNvPr>
          <p:cNvSpPr txBox="1">
            <a:spLocks/>
          </p:cNvSpPr>
          <p:nvPr/>
        </p:nvSpPr>
        <p:spPr>
          <a:xfrm>
            <a:off x="1013807" y="1629445"/>
            <a:ext cx="4413626" cy="522855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1800"/>
              </a:lnSpc>
              <a:spcAft>
                <a:spcPts val="2000"/>
              </a:spcAft>
            </a:pPr>
            <a:r>
              <a:rPr lang="pt-PT" sz="2400" dirty="0">
                <a:solidFill>
                  <a:prstClr val="black">
                    <a:lumMod val="75000"/>
                    <a:lumOff val="25000"/>
                  </a:prstClr>
                </a:solidFill>
                <a:latin typeface="Segoe UI" panose="020B0502040204020203" pitchFamily="34" charset="0"/>
                <a:cs typeface="Segoe UI" panose="020B0502040204020203" pitchFamily="34" charset="0"/>
              </a:rPr>
              <a:t>Métodos utilizados:</a:t>
            </a:r>
          </a:p>
          <a:p>
            <a:pPr marL="342900" indent="-342900">
              <a:lnSpc>
                <a:spcPts val="1800"/>
              </a:lnSpc>
              <a:spcAft>
                <a:spcPts val="2000"/>
              </a:spcAft>
              <a:buFont typeface="Arial" panose="020B0604020202020204" pitchFamily="34" charset="0"/>
              <a:buChar char="•"/>
            </a:pPr>
            <a:r>
              <a:rPr lang="pt-PT" sz="2400" dirty="0">
                <a:solidFill>
                  <a:prstClr val="black">
                    <a:lumMod val="75000"/>
                    <a:lumOff val="25000"/>
                  </a:prstClr>
                </a:solidFill>
                <a:latin typeface="Segoe UI" panose="020B0502040204020203" pitchFamily="34" charset="0"/>
                <a:cs typeface="Segoe UI" panose="020B0502040204020203" pitchFamily="34" charset="0"/>
              </a:rPr>
              <a:t> </a:t>
            </a:r>
            <a:r>
              <a:rPr lang="pt-PT" sz="2000" dirty="0">
                <a:solidFill>
                  <a:prstClr val="black">
                    <a:lumMod val="75000"/>
                    <a:lumOff val="25000"/>
                  </a:prstClr>
                </a:solidFill>
                <a:latin typeface="Segoe UI" panose="020B0502040204020203" pitchFamily="34" charset="0"/>
                <a:cs typeface="Segoe UI" panose="020B0502040204020203" pitchFamily="34" charset="0"/>
              </a:rPr>
              <a:t>Coloração </a:t>
            </a:r>
            <a:r>
              <a:rPr lang="pt-PT" sz="2000" dirty="0" err="1">
                <a:solidFill>
                  <a:prstClr val="black">
                    <a:lumMod val="75000"/>
                    <a:lumOff val="25000"/>
                  </a:prstClr>
                </a:solidFill>
                <a:latin typeface="Segoe UI" panose="020B0502040204020203" pitchFamily="34" charset="0"/>
                <a:cs typeface="Segoe UI" panose="020B0502040204020203" pitchFamily="34" charset="0"/>
              </a:rPr>
              <a:t>YCbCr</a:t>
            </a:r>
            <a:r>
              <a:rPr lang="pt-PT" sz="2000" dirty="0">
                <a:solidFill>
                  <a:prstClr val="black">
                    <a:lumMod val="75000"/>
                    <a:lumOff val="25000"/>
                  </a:prstClr>
                </a:solidFill>
                <a:latin typeface="Segoe UI" panose="020B0502040204020203" pitchFamily="34" charset="0"/>
                <a:cs typeface="Segoe UI" panose="020B0502040204020203" pitchFamily="34" charset="0"/>
              </a:rPr>
              <a:t>: </a:t>
            </a:r>
            <a:r>
              <a:rPr lang="pt-PT" sz="2000" dirty="0" err="1">
                <a:solidFill>
                  <a:prstClr val="black">
                    <a:lumMod val="75000"/>
                    <a:lumOff val="25000"/>
                  </a:prstClr>
                </a:solidFill>
                <a:latin typeface="Segoe UI" panose="020B0502040204020203" pitchFamily="34" charset="0"/>
                <a:cs typeface="Segoe UI" panose="020B0502040204020203" pitchFamily="34" charset="0"/>
              </a:rPr>
              <a:t>MapaC</a:t>
            </a:r>
            <a:r>
              <a:rPr lang="pt-PT" sz="2000" dirty="0">
                <a:solidFill>
                  <a:prstClr val="black">
                    <a:lumMod val="75000"/>
                    <a:lumOff val="25000"/>
                  </a:prstClr>
                </a:solidFill>
                <a:latin typeface="Segoe UI" panose="020B0502040204020203" pitchFamily="34" charset="0"/>
                <a:cs typeface="Segoe UI" panose="020B0502040204020203" pitchFamily="34" charset="0"/>
              </a:rPr>
              <a:t>:</a:t>
            </a:r>
          </a:p>
          <a:p>
            <a:pPr marL="571500" lvl="1" indent="-342900">
              <a:lnSpc>
                <a:spcPts val="1800"/>
              </a:lnSpc>
              <a:spcAft>
                <a:spcPts val="2000"/>
              </a:spcAft>
              <a:buFont typeface="Wingdings" panose="05000000000000000000" pitchFamily="2" charset="2"/>
              <a:buChar char="Ø"/>
            </a:pPr>
            <a:r>
              <a:rPr lang="pt-PT" sz="1800" dirty="0">
                <a:solidFill>
                  <a:prstClr val="black">
                    <a:lumMod val="75000"/>
                    <a:lumOff val="25000"/>
                  </a:prstClr>
                </a:solidFill>
                <a:latin typeface="Segoe UI" panose="020B0502040204020203" pitchFamily="34" charset="0"/>
                <a:cs typeface="Segoe UI" panose="020B0502040204020203" pitchFamily="34" charset="0"/>
              </a:rPr>
              <a:t>valores de </a:t>
            </a:r>
            <a:r>
              <a:rPr lang="pt-PT" sz="1800" dirty="0" err="1">
                <a:solidFill>
                  <a:prstClr val="black">
                    <a:lumMod val="75000"/>
                    <a:lumOff val="25000"/>
                  </a:prstClr>
                </a:solidFill>
                <a:latin typeface="Segoe UI" panose="020B0502040204020203" pitchFamily="34" charset="0"/>
                <a:cs typeface="Segoe UI" panose="020B0502040204020203" pitchFamily="34" charset="0"/>
              </a:rPr>
              <a:t>Cb</a:t>
            </a:r>
            <a:r>
              <a:rPr lang="pt-PT" sz="1800" dirty="0">
                <a:solidFill>
                  <a:prstClr val="black">
                    <a:lumMod val="75000"/>
                    <a:lumOff val="25000"/>
                  </a:prstClr>
                </a:solidFill>
                <a:latin typeface="Segoe UI" panose="020B0502040204020203" pitchFamily="34" charset="0"/>
                <a:cs typeface="Segoe UI" panose="020B0502040204020203" pitchFamily="34" charset="0"/>
              </a:rPr>
              <a:t> elevados e </a:t>
            </a:r>
            <a:r>
              <a:rPr lang="pt-PT" sz="1800" dirty="0" err="1">
                <a:solidFill>
                  <a:prstClr val="black">
                    <a:lumMod val="75000"/>
                    <a:lumOff val="25000"/>
                  </a:prstClr>
                </a:solidFill>
                <a:latin typeface="Segoe UI" panose="020B0502040204020203" pitchFamily="34" charset="0"/>
                <a:cs typeface="Segoe UI" panose="020B0502040204020203" pitchFamily="34" charset="0"/>
              </a:rPr>
              <a:t>Cr</a:t>
            </a:r>
            <a:r>
              <a:rPr lang="pt-PT" sz="1800" dirty="0">
                <a:solidFill>
                  <a:prstClr val="black">
                    <a:lumMod val="75000"/>
                    <a:lumOff val="25000"/>
                  </a:prstClr>
                </a:solidFill>
                <a:latin typeface="Segoe UI" panose="020B0502040204020203" pitchFamily="34" charset="0"/>
                <a:cs typeface="Segoe UI" panose="020B0502040204020203" pitchFamily="34" charset="0"/>
              </a:rPr>
              <a:t> baixos;</a:t>
            </a:r>
          </a:p>
          <a:p>
            <a:pPr marL="571500" lvl="1" indent="-342900">
              <a:lnSpc>
                <a:spcPts val="1800"/>
              </a:lnSpc>
              <a:spcAft>
                <a:spcPts val="2000"/>
              </a:spcAft>
              <a:buFont typeface="Wingdings" panose="05000000000000000000" pitchFamily="2" charset="2"/>
              <a:buChar char="Ø"/>
            </a:pPr>
            <a:r>
              <a:rPr lang="pt-PT" sz="1800" dirty="0" err="1">
                <a:solidFill>
                  <a:prstClr val="black">
                    <a:lumMod val="75000"/>
                    <a:lumOff val="25000"/>
                  </a:prstClr>
                </a:solidFill>
                <a:latin typeface="Segoe UI" panose="020B0502040204020203" pitchFamily="34" charset="0"/>
                <a:cs typeface="Segoe UI" panose="020B0502040204020203" pitchFamily="34" charset="0"/>
              </a:rPr>
              <a:t>MapaL</a:t>
            </a:r>
            <a:r>
              <a:rPr lang="pt-PT" sz="1800" dirty="0">
                <a:solidFill>
                  <a:prstClr val="black">
                    <a:lumMod val="75000"/>
                    <a:lumOff val="25000"/>
                  </a:prstClr>
                </a:solidFill>
                <a:latin typeface="Segoe UI" panose="020B0502040204020203" pitchFamily="34" charset="0"/>
                <a:cs typeface="Segoe UI" panose="020B0502040204020203" pitchFamily="34" charset="0"/>
              </a:rPr>
              <a:t>: operações morfológicas aplicadas á componente Y;</a:t>
            </a:r>
          </a:p>
          <a:p>
            <a:pPr>
              <a:lnSpc>
                <a:spcPts val="1800"/>
              </a:lnSpc>
              <a:spcAft>
                <a:spcPts val="2000"/>
              </a:spcAft>
            </a:pPr>
            <a:endParaRPr lang="pt-PT" sz="2400" dirty="0">
              <a:solidFill>
                <a:prstClr val="black">
                  <a:lumMod val="75000"/>
                  <a:lumOff val="25000"/>
                </a:prstClr>
              </a:solidFill>
              <a:latin typeface="Segoe UI" panose="020B0502040204020203" pitchFamily="34" charset="0"/>
              <a:cs typeface="Segoe UI" panose="020B0502040204020203" pitchFamily="34" charset="0"/>
            </a:endParaRPr>
          </a:p>
          <a:p>
            <a:pPr marL="342900" indent="-342900">
              <a:lnSpc>
                <a:spcPts val="1800"/>
              </a:lnSpc>
              <a:spcAft>
                <a:spcPts val="2000"/>
              </a:spcAft>
              <a:buFont typeface="Arial" panose="020B0604020202020204" pitchFamily="34" charset="0"/>
              <a:buChar char="•"/>
            </a:pPr>
            <a:r>
              <a:rPr lang="pt-PT" sz="2000" dirty="0" err="1">
                <a:solidFill>
                  <a:prstClr val="black">
                    <a:lumMod val="75000"/>
                    <a:lumOff val="25000"/>
                  </a:prstClr>
                </a:solidFill>
                <a:latin typeface="Segoe UI" panose="020B0502040204020203" pitchFamily="34" charset="0"/>
                <a:cs typeface="Segoe UI" panose="020B0502040204020203" pitchFamily="34" charset="0"/>
              </a:rPr>
              <a:t>Multi-thresholding</a:t>
            </a:r>
            <a:r>
              <a:rPr lang="pt-PT" sz="2000" dirty="0">
                <a:solidFill>
                  <a:prstClr val="black">
                    <a:lumMod val="75000"/>
                    <a:lumOff val="25000"/>
                  </a:prstClr>
                </a:solidFill>
                <a:latin typeface="Segoe UI" panose="020B0502040204020203" pitchFamily="34" charset="0"/>
                <a:cs typeface="Segoe UI" panose="020B0502040204020203" pitchFamily="34" charset="0"/>
              </a:rPr>
              <a:t>: </a:t>
            </a:r>
          </a:p>
          <a:p>
            <a:pPr marL="571500" lvl="1" indent="-342900">
              <a:lnSpc>
                <a:spcPts val="1800"/>
              </a:lnSpc>
              <a:spcAft>
                <a:spcPts val="2000"/>
              </a:spcAft>
              <a:buFont typeface="Wingdings" panose="05000000000000000000" pitchFamily="2" charset="2"/>
              <a:buChar char="Ø"/>
            </a:pPr>
            <a:r>
              <a:rPr lang="pt-PT" sz="1600" dirty="0">
                <a:solidFill>
                  <a:prstClr val="black">
                    <a:lumMod val="75000"/>
                    <a:lumOff val="25000"/>
                  </a:prstClr>
                </a:solidFill>
                <a:latin typeface="Segoe UI" panose="020B0502040204020203" pitchFamily="34" charset="0"/>
                <a:cs typeface="Segoe UI" panose="020B0502040204020203" pitchFamily="34" charset="0"/>
              </a:rPr>
              <a:t>Transformação binária da imagem com base no menor valor de </a:t>
            </a:r>
            <a:r>
              <a:rPr lang="pt-PT" sz="1600" dirty="0" err="1">
                <a:solidFill>
                  <a:prstClr val="black">
                    <a:lumMod val="75000"/>
                    <a:lumOff val="25000"/>
                  </a:prstClr>
                </a:solidFill>
                <a:latin typeface="Segoe UI" panose="020B0502040204020203" pitchFamily="34" charset="0"/>
                <a:cs typeface="Segoe UI" panose="020B0502040204020203" pitchFamily="34" charset="0"/>
              </a:rPr>
              <a:t>threshold</a:t>
            </a:r>
            <a:r>
              <a:rPr lang="pt-PT" sz="1600" dirty="0">
                <a:solidFill>
                  <a:prstClr val="black">
                    <a:lumMod val="75000"/>
                    <a:lumOff val="25000"/>
                  </a:prstClr>
                </a:solidFill>
                <a:latin typeface="Segoe UI" panose="020B0502040204020203" pitchFamily="34" charset="0"/>
                <a:cs typeface="Segoe UI" panose="020B0502040204020203" pitchFamily="34" charset="0"/>
              </a:rPr>
              <a:t>;</a:t>
            </a:r>
          </a:p>
          <a:p>
            <a:pPr lvl="1" indent="0">
              <a:lnSpc>
                <a:spcPts val="1800"/>
              </a:lnSpc>
              <a:spcAft>
                <a:spcPts val="2000"/>
              </a:spcAft>
              <a:buNone/>
            </a:pPr>
            <a:endParaRPr lang="pt-PT"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4" name="CaixaDeTexto 23">
            <a:extLst>
              <a:ext uri="{FF2B5EF4-FFF2-40B4-BE49-F238E27FC236}">
                <a16:creationId xmlns="" xmlns:a16="http://schemas.microsoft.com/office/drawing/2014/main" id="{3A518912-B77A-46D0-B61F-979D52044005}"/>
              </a:ext>
            </a:extLst>
          </p:cNvPr>
          <p:cNvSpPr txBox="1"/>
          <p:nvPr/>
        </p:nvSpPr>
        <p:spPr>
          <a:xfrm>
            <a:off x="6415739" y="2619734"/>
            <a:ext cx="1230978" cy="276999"/>
          </a:xfrm>
          <a:prstGeom prst="rect">
            <a:avLst/>
          </a:prstGeom>
          <a:noFill/>
        </p:spPr>
        <p:txBody>
          <a:bodyPr wrap="none" rtlCol="0">
            <a:spAutoFit/>
          </a:bodyPr>
          <a:lstStyle/>
          <a:p>
            <a:r>
              <a:rPr lang="pt-PT" sz="1200" dirty="0"/>
              <a:t>Img.12- </a:t>
            </a:r>
            <a:r>
              <a:rPr lang="pt-PT" sz="1200" dirty="0" err="1"/>
              <a:t>MapaC</a:t>
            </a:r>
            <a:endParaRPr lang="pt-PT" sz="1200" dirty="0"/>
          </a:p>
        </p:txBody>
      </p:sp>
      <p:sp>
        <p:nvSpPr>
          <p:cNvPr id="25" name="CaixaDeTexto 24">
            <a:extLst>
              <a:ext uri="{FF2B5EF4-FFF2-40B4-BE49-F238E27FC236}">
                <a16:creationId xmlns="" xmlns:a16="http://schemas.microsoft.com/office/drawing/2014/main" id="{C5284511-519A-4948-84EE-3232B97D3F7C}"/>
              </a:ext>
            </a:extLst>
          </p:cNvPr>
          <p:cNvSpPr txBox="1"/>
          <p:nvPr/>
        </p:nvSpPr>
        <p:spPr>
          <a:xfrm>
            <a:off x="9259003" y="2619734"/>
            <a:ext cx="1208536" cy="276999"/>
          </a:xfrm>
          <a:prstGeom prst="rect">
            <a:avLst/>
          </a:prstGeom>
          <a:noFill/>
        </p:spPr>
        <p:txBody>
          <a:bodyPr wrap="none" rtlCol="0">
            <a:spAutoFit/>
          </a:bodyPr>
          <a:lstStyle/>
          <a:p>
            <a:r>
              <a:rPr lang="pt-PT" sz="1200" dirty="0"/>
              <a:t>Img.13- </a:t>
            </a:r>
            <a:r>
              <a:rPr lang="pt-PT" sz="1200" dirty="0" err="1"/>
              <a:t>MapaL</a:t>
            </a:r>
            <a:endParaRPr lang="pt-PT" sz="1200" dirty="0"/>
          </a:p>
        </p:txBody>
      </p:sp>
      <p:sp>
        <p:nvSpPr>
          <p:cNvPr id="26" name="CaixaDeTexto 25">
            <a:extLst>
              <a:ext uri="{FF2B5EF4-FFF2-40B4-BE49-F238E27FC236}">
                <a16:creationId xmlns="" xmlns:a16="http://schemas.microsoft.com/office/drawing/2014/main" id="{4DA69CC9-9B38-4847-8EF0-959FEDDBDA07}"/>
              </a:ext>
            </a:extLst>
          </p:cNvPr>
          <p:cNvSpPr txBox="1"/>
          <p:nvPr/>
        </p:nvSpPr>
        <p:spPr>
          <a:xfrm>
            <a:off x="6510316" y="4261361"/>
            <a:ext cx="1136401" cy="276999"/>
          </a:xfrm>
          <a:prstGeom prst="rect">
            <a:avLst/>
          </a:prstGeom>
          <a:noFill/>
        </p:spPr>
        <p:txBody>
          <a:bodyPr wrap="none" rtlCol="0">
            <a:spAutoFit/>
          </a:bodyPr>
          <a:lstStyle/>
          <a:p>
            <a:r>
              <a:rPr lang="pt-PT" sz="1200" dirty="0"/>
              <a:t>Img.14- Mapa</a:t>
            </a:r>
          </a:p>
        </p:txBody>
      </p:sp>
      <p:sp>
        <p:nvSpPr>
          <p:cNvPr id="35" name="CaixaDeTexto 34">
            <a:extLst>
              <a:ext uri="{FF2B5EF4-FFF2-40B4-BE49-F238E27FC236}">
                <a16:creationId xmlns="" xmlns:a16="http://schemas.microsoft.com/office/drawing/2014/main" id="{72F15251-5B99-4F5D-ACAA-B971AED50915}"/>
              </a:ext>
            </a:extLst>
          </p:cNvPr>
          <p:cNvSpPr txBox="1"/>
          <p:nvPr/>
        </p:nvSpPr>
        <p:spPr>
          <a:xfrm>
            <a:off x="9007620" y="4238267"/>
            <a:ext cx="1733744" cy="276999"/>
          </a:xfrm>
          <a:prstGeom prst="rect">
            <a:avLst/>
          </a:prstGeom>
          <a:noFill/>
        </p:spPr>
        <p:txBody>
          <a:bodyPr wrap="none" rtlCol="0">
            <a:spAutoFit/>
          </a:bodyPr>
          <a:lstStyle/>
          <a:p>
            <a:r>
              <a:rPr lang="pt-PT" sz="1200" dirty="0"/>
              <a:t>Img.15- </a:t>
            </a:r>
            <a:r>
              <a:rPr lang="pt-PT" sz="1200" dirty="0" err="1"/>
              <a:t>Multi-Treshold</a:t>
            </a:r>
            <a:endParaRPr lang="pt-PT" sz="1200" dirty="0"/>
          </a:p>
        </p:txBody>
      </p:sp>
      <p:sp>
        <p:nvSpPr>
          <p:cNvPr id="44" name="CaixaDeTexto 43">
            <a:extLst>
              <a:ext uri="{FF2B5EF4-FFF2-40B4-BE49-F238E27FC236}">
                <a16:creationId xmlns="" xmlns:a16="http://schemas.microsoft.com/office/drawing/2014/main" id="{1BCF78BF-1B35-4803-8656-7781EE25ADDD}"/>
              </a:ext>
            </a:extLst>
          </p:cNvPr>
          <p:cNvSpPr txBox="1"/>
          <p:nvPr/>
        </p:nvSpPr>
        <p:spPr>
          <a:xfrm>
            <a:off x="8624598" y="5886847"/>
            <a:ext cx="2477345" cy="276999"/>
          </a:xfrm>
          <a:prstGeom prst="rect">
            <a:avLst/>
          </a:prstGeom>
          <a:noFill/>
        </p:spPr>
        <p:txBody>
          <a:bodyPr wrap="none" rtlCol="0">
            <a:spAutoFit/>
          </a:bodyPr>
          <a:lstStyle/>
          <a:p>
            <a:r>
              <a:rPr lang="pt-PT" sz="1200" dirty="0"/>
              <a:t>Img.16- Junção dos dois métodos</a:t>
            </a:r>
          </a:p>
        </p:txBody>
      </p:sp>
      <p:pic>
        <p:nvPicPr>
          <p:cNvPr id="7172" name="Picture 4">
            <a:extLst>
              <a:ext uri="{FF2B5EF4-FFF2-40B4-BE49-F238E27FC236}">
                <a16:creationId xmlns="" xmlns:a16="http://schemas.microsoft.com/office/drawing/2014/main" id="{E3D0C440-F117-4029-BB7B-AE4B0CE5F5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7372" y="3123901"/>
            <a:ext cx="1809750" cy="111436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 xmlns:a16="http://schemas.microsoft.com/office/drawing/2014/main" id="{E5E391C6-D6D2-44AE-ABF5-3690DC4108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897" y="4742434"/>
            <a:ext cx="1800225" cy="111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pt-PT" dirty="0">
                <a:latin typeface="Segoe UI Light" panose="020B0502040204020203" pitchFamily="34" charset="0"/>
                <a:cs typeface="Segoe UI Light" panose="020B0502040204020203" pitchFamily="34" charset="0"/>
              </a:rPr>
              <a:t>Criação das </a:t>
            </a:r>
            <a:r>
              <a:rPr lang="pt-PT" dirty="0" err="1">
                <a:latin typeface="Segoe UI Light" panose="020B0502040204020203" pitchFamily="34" charset="0"/>
                <a:cs typeface="Segoe UI Light" panose="020B0502040204020203" pitchFamily="34" charset="0"/>
              </a:rPr>
              <a:t>Bounding</a:t>
            </a:r>
            <a:r>
              <a:rPr lang="pt-PT" dirty="0">
                <a:latin typeface="Segoe UI Light" panose="020B0502040204020203" pitchFamily="34" charset="0"/>
                <a:cs typeface="Segoe UI Light" panose="020B0502040204020203" pitchFamily="34" charset="0"/>
              </a:rPr>
              <a:t> Boxes</a:t>
            </a:r>
          </a:p>
        </p:txBody>
      </p:sp>
      <p:sp>
        <p:nvSpPr>
          <p:cNvPr id="16" name="Marcador de Posição de Conteúdo 17"/>
          <p:cNvSpPr txBox="1">
            <a:spLocks/>
          </p:cNvSpPr>
          <p:nvPr/>
        </p:nvSpPr>
        <p:spPr>
          <a:xfrm>
            <a:off x="541609" y="1296100"/>
            <a:ext cx="4916216" cy="496182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pt-PT" dirty="0">
              <a:latin typeface="Segoe UI" panose="020B0502040204020203" pitchFamily="34" charset="0"/>
              <a:cs typeface="Segoe UI" panose="020B0502040204020203" pitchFamily="34" charset="0"/>
            </a:endParaRPr>
          </a:p>
        </p:txBody>
      </p:sp>
      <p:pic>
        <p:nvPicPr>
          <p:cNvPr id="17" name="Imagem 16">
            <a:extLst>
              <a:ext uri="{FF2B5EF4-FFF2-40B4-BE49-F238E27FC236}">
                <a16:creationId xmlns="" xmlns:a16="http://schemas.microsoft.com/office/drawing/2014/main" id="{3BCF7F6E-BD2F-4227-A05C-51E22D9905E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0705" y="1481288"/>
            <a:ext cx="2010872" cy="2276919"/>
          </a:xfrm>
          <a:prstGeom prst="rect">
            <a:avLst/>
          </a:prstGeom>
          <a:noFill/>
          <a:ln>
            <a:noFill/>
          </a:ln>
        </p:spPr>
      </p:pic>
      <p:pic>
        <p:nvPicPr>
          <p:cNvPr id="2050" name="Picture 2">
            <a:extLst>
              <a:ext uri="{FF2B5EF4-FFF2-40B4-BE49-F238E27FC236}">
                <a16:creationId xmlns="" xmlns:a16="http://schemas.microsoft.com/office/drawing/2014/main" id="{B9688805-CDC2-4AAD-B92D-6BC8848B3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9259" y="1481288"/>
            <a:ext cx="1543015" cy="2166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E92302E7-BF84-4EED-84B1-12BABE9E4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6407" y="4233464"/>
            <a:ext cx="2316243" cy="2024461"/>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 xmlns:a16="http://schemas.microsoft.com/office/drawing/2014/main" id="{8D5A5855-1C5E-47F0-885D-69E0DB81C755}"/>
              </a:ext>
            </a:extLst>
          </p:cNvPr>
          <p:cNvSpPr txBox="1"/>
          <p:nvPr/>
        </p:nvSpPr>
        <p:spPr>
          <a:xfrm>
            <a:off x="5941567" y="3775709"/>
            <a:ext cx="2509148" cy="276999"/>
          </a:xfrm>
          <a:prstGeom prst="rect">
            <a:avLst/>
          </a:prstGeom>
          <a:noFill/>
        </p:spPr>
        <p:txBody>
          <a:bodyPr wrap="none" rtlCol="0">
            <a:spAutoFit/>
          </a:bodyPr>
          <a:lstStyle/>
          <a:p>
            <a:r>
              <a:rPr lang="pt-PT" sz="1200" dirty="0"/>
              <a:t>Img.18- </a:t>
            </a:r>
            <a:r>
              <a:rPr lang="pt-PT" sz="1200" dirty="0" err="1"/>
              <a:t>Bounding</a:t>
            </a:r>
            <a:r>
              <a:rPr lang="pt-PT" sz="1200" dirty="0"/>
              <a:t> boxes das caras</a:t>
            </a:r>
          </a:p>
        </p:txBody>
      </p:sp>
      <p:sp>
        <p:nvSpPr>
          <p:cNvPr id="11" name="CaixaDeTexto 10">
            <a:extLst>
              <a:ext uri="{FF2B5EF4-FFF2-40B4-BE49-F238E27FC236}">
                <a16:creationId xmlns="" xmlns:a16="http://schemas.microsoft.com/office/drawing/2014/main" id="{93FB1D8B-6334-495A-A215-511A207F8276}"/>
              </a:ext>
            </a:extLst>
          </p:cNvPr>
          <p:cNvSpPr txBox="1"/>
          <p:nvPr/>
        </p:nvSpPr>
        <p:spPr>
          <a:xfrm>
            <a:off x="8556192" y="3651000"/>
            <a:ext cx="2509148" cy="276999"/>
          </a:xfrm>
          <a:prstGeom prst="rect">
            <a:avLst/>
          </a:prstGeom>
          <a:noFill/>
        </p:spPr>
        <p:txBody>
          <a:bodyPr wrap="none" rtlCol="0">
            <a:spAutoFit/>
          </a:bodyPr>
          <a:lstStyle/>
          <a:p>
            <a:r>
              <a:rPr lang="pt-PT" sz="1200" dirty="0"/>
              <a:t>Img.19- </a:t>
            </a:r>
            <a:r>
              <a:rPr lang="pt-PT" sz="1200" dirty="0" err="1"/>
              <a:t>Bounding</a:t>
            </a:r>
            <a:r>
              <a:rPr lang="pt-PT" sz="1200" dirty="0"/>
              <a:t> boxes das caras</a:t>
            </a:r>
          </a:p>
        </p:txBody>
      </p:sp>
      <p:sp>
        <p:nvSpPr>
          <p:cNvPr id="12" name="CaixaDeTexto 11">
            <a:extLst>
              <a:ext uri="{FF2B5EF4-FFF2-40B4-BE49-F238E27FC236}">
                <a16:creationId xmlns="" xmlns:a16="http://schemas.microsoft.com/office/drawing/2014/main" id="{67269A66-17D9-452D-AC99-52CEF6A8FB5B}"/>
              </a:ext>
            </a:extLst>
          </p:cNvPr>
          <p:cNvSpPr txBox="1"/>
          <p:nvPr/>
        </p:nvSpPr>
        <p:spPr>
          <a:xfrm>
            <a:off x="7359954" y="6198451"/>
            <a:ext cx="2510752" cy="276999"/>
          </a:xfrm>
          <a:prstGeom prst="rect">
            <a:avLst/>
          </a:prstGeom>
          <a:noFill/>
        </p:spPr>
        <p:txBody>
          <a:bodyPr wrap="none" rtlCol="0">
            <a:spAutoFit/>
          </a:bodyPr>
          <a:lstStyle/>
          <a:p>
            <a:r>
              <a:rPr lang="pt-PT" sz="1200" dirty="0"/>
              <a:t>Img.20- </a:t>
            </a:r>
            <a:r>
              <a:rPr lang="pt-PT" sz="1200" dirty="0" err="1"/>
              <a:t>Bounding</a:t>
            </a:r>
            <a:r>
              <a:rPr lang="pt-PT" sz="1200" dirty="0"/>
              <a:t> boxes das caras</a:t>
            </a:r>
          </a:p>
        </p:txBody>
      </p:sp>
      <p:pic>
        <p:nvPicPr>
          <p:cNvPr id="13" name="Imagem 12">
            <a:extLst>
              <a:ext uri="{FF2B5EF4-FFF2-40B4-BE49-F238E27FC236}">
                <a16:creationId xmlns="" xmlns:a16="http://schemas.microsoft.com/office/drawing/2014/main" id="{A9E21DCF-A6BA-4E0C-B6FC-5EC5935E0EEB}"/>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035704" y="1472162"/>
            <a:ext cx="1870456" cy="1072298"/>
          </a:xfrm>
          <a:prstGeom prst="rect">
            <a:avLst/>
          </a:prstGeom>
        </p:spPr>
      </p:pic>
      <p:sp>
        <p:nvSpPr>
          <p:cNvPr id="14" name="CaixaDeTexto 13">
            <a:extLst>
              <a:ext uri="{FF2B5EF4-FFF2-40B4-BE49-F238E27FC236}">
                <a16:creationId xmlns="" xmlns:a16="http://schemas.microsoft.com/office/drawing/2014/main" id="{566EAA05-0DAD-464A-850D-D6399FC278E8}"/>
              </a:ext>
            </a:extLst>
          </p:cNvPr>
          <p:cNvSpPr txBox="1"/>
          <p:nvPr/>
        </p:nvSpPr>
        <p:spPr>
          <a:xfrm>
            <a:off x="1146794" y="2984566"/>
            <a:ext cx="3688545" cy="3600986"/>
          </a:xfrm>
          <a:prstGeom prst="rect">
            <a:avLst/>
          </a:prstGeom>
          <a:noFill/>
        </p:spPr>
        <p:txBody>
          <a:bodyPr wrap="square">
            <a:spAutoFit/>
          </a:bodyPr>
          <a:lstStyle/>
          <a:p>
            <a:r>
              <a:rPr lang="pt-PT" sz="2400" dirty="0">
                <a:solidFill>
                  <a:prstClr val="black">
                    <a:lumMod val="75000"/>
                    <a:lumOff val="25000"/>
                  </a:prstClr>
                </a:solidFill>
                <a:latin typeface="Segoe UI" panose="020B0502040204020203" pitchFamily="34" charset="0"/>
                <a:cs typeface="Segoe UI" panose="020B0502040204020203" pitchFamily="34" charset="0"/>
              </a:rPr>
              <a:t>Deteção de olhos:</a:t>
            </a:r>
          </a:p>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Áreas semelhantes;</a:t>
            </a:r>
          </a:p>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Eixos maiores de igual dimensão;</a:t>
            </a:r>
          </a:p>
          <a:p>
            <a:pPr marL="285750" indent="-285750">
              <a:buFont typeface="Arial" panose="020B0604020202020204" pitchFamily="34" charset="0"/>
              <a:buChar char="•"/>
            </a:pPr>
            <a:r>
              <a:rPr lang="pt-PT" sz="2000" dirty="0">
                <a:solidFill>
                  <a:prstClr val="black">
                    <a:lumMod val="75000"/>
                    <a:lumOff val="25000"/>
                  </a:prstClr>
                </a:solidFill>
                <a:latin typeface="Segoe UI" panose="020B0502040204020203" pitchFamily="34" charset="0"/>
                <a:cs typeface="Segoe UI" panose="020B0502040204020203" pitchFamily="34" charset="0"/>
              </a:rPr>
              <a:t>Distância entre os dois olhos deve ser inferior a 5 e superior a 3 vezes o eixo maior;</a:t>
            </a:r>
          </a:p>
          <a:p>
            <a:r>
              <a:rPr lang="pt-PT" sz="2000" dirty="0">
                <a:solidFill>
                  <a:prstClr val="black">
                    <a:lumMod val="75000"/>
                    <a:lumOff val="25000"/>
                  </a:prstClr>
                </a:solidFill>
                <a:latin typeface="Segoe UI" panose="020B0502040204020203" pitchFamily="34" charset="0"/>
                <a:cs typeface="Segoe UI" panose="020B0502040204020203" pitchFamily="34" charset="0"/>
              </a:rPr>
              <a:t>Se forem detetados olhos a região é validada como sendo uma face.</a:t>
            </a:r>
            <a:endParaRPr lang="pt-PT" sz="24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5" name="CaixaDeTexto 14">
            <a:extLst>
              <a:ext uri="{FF2B5EF4-FFF2-40B4-BE49-F238E27FC236}">
                <a16:creationId xmlns="" xmlns:a16="http://schemas.microsoft.com/office/drawing/2014/main" id="{8DE50950-BC1E-43C0-AC94-FF674E56D7F4}"/>
              </a:ext>
            </a:extLst>
          </p:cNvPr>
          <p:cNvSpPr txBox="1"/>
          <p:nvPr/>
        </p:nvSpPr>
        <p:spPr>
          <a:xfrm>
            <a:off x="2003167" y="2564681"/>
            <a:ext cx="1935530" cy="276999"/>
          </a:xfrm>
          <a:prstGeom prst="rect">
            <a:avLst/>
          </a:prstGeom>
          <a:noFill/>
        </p:spPr>
        <p:txBody>
          <a:bodyPr wrap="none" rtlCol="0">
            <a:spAutoFit/>
          </a:bodyPr>
          <a:lstStyle/>
          <a:p>
            <a:r>
              <a:rPr lang="pt-PT" sz="1200" dirty="0"/>
              <a:t>Img.17- Deteção de olhos</a:t>
            </a: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35A0259-E607-4B4C-BF10-8DB1F3ED186A}"/>
              </a:ext>
            </a:extLst>
          </p:cNvPr>
          <p:cNvSpPr>
            <a:spLocks noGrp="1"/>
          </p:cNvSpPr>
          <p:nvPr>
            <p:ph type="title"/>
          </p:nvPr>
        </p:nvSpPr>
        <p:spPr/>
        <p:txBody>
          <a:bodyPr/>
          <a:lstStyle/>
          <a:p>
            <a:r>
              <a:rPr lang="pt-PT" dirty="0"/>
              <a:t>Análise da Região da Máscara</a:t>
            </a:r>
          </a:p>
        </p:txBody>
      </p:sp>
      <p:sp>
        <p:nvSpPr>
          <p:cNvPr id="3" name="Marcador de Posição de Conteúdo 2">
            <a:extLst>
              <a:ext uri="{FF2B5EF4-FFF2-40B4-BE49-F238E27FC236}">
                <a16:creationId xmlns="" xmlns:a16="http://schemas.microsoft.com/office/drawing/2014/main" id="{DBB6DBA4-DA2D-4F05-89CB-B85866847BEA}"/>
              </a:ext>
            </a:extLst>
          </p:cNvPr>
          <p:cNvSpPr>
            <a:spLocks noGrp="1"/>
          </p:cNvSpPr>
          <p:nvPr>
            <p:ph sz="quarter" idx="10"/>
          </p:nvPr>
        </p:nvSpPr>
        <p:spPr>
          <a:xfrm>
            <a:off x="631952" y="1687206"/>
            <a:ext cx="4416552" cy="3977640"/>
          </a:xfrm>
        </p:spPr>
        <p:txBody>
          <a:bodyPr>
            <a:normAutofit/>
          </a:bodyPr>
          <a:lstStyle/>
          <a:p>
            <a:pPr marL="342900" indent="-342900">
              <a:buFont typeface="Arial" panose="020B0604020202020204" pitchFamily="34" charset="0"/>
              <a:buChar char="•"/>
            </a:pPr>
            <a:r>
              <a:rPr lang="pt-PT" sz="2000" dirty="0"/>
              <a:t>Segmentação da cor de pele;</a:t>
            </a:r>
          </a:p>
          <a:p>
            <a:pPr marL="342900" indent="-342900">
              <a:buFont typeface="Arial" panose="020B0604020202020204" pitchFamily="34" charset="0"/>
              <a:buChar char="•"/>
            </a:pPr>
            <a:r>
              <a:rPr lang="pt-PT" sz="2000" dirty="0"/>
              <a:t>Análise da relação das áreas de pele e de não pele na zona da máscara;</a:t>
            </a:r>
          </a:p>
          <a:p>
            <a:pPr marL="342900" indent="-342900">
              <a:buFont typeface="Arial" panose="020B0604020202020204" pitchFamily="34" charset="0"/>
              <a:buChar char="•"/>
            </a:pPr>
            <a:r>
              <a:rPr lang="pt-PT" sz="2000" dirty="0"/>
              <a:t>Análise da relação das áreas de pele e de não pele na zona do nariz;</a:t>
            </a:r>
          </a:p>
        </p:txBody>
      </p:sp>
      <p:pic>
        <p:nvPicPr>
          <p:cNvPr id="4" name="Imagem 3">
            <a:extLst>
              <a:ext uri="{FF2B5EF4-FFF2-40B4-BE49-F238E27FC236}">
                <a16:creationId xmlns="" xmlns:a16="http://schemas.microsoft.com/office/drawing/2014/main" id="{A910A204-380D-460C-BDF1-2EDAD4631B04}"/>
              </a:ext>
            </a:extLst>
          </p:cNvPr>
          <p:cNvPicPr/>
          <p:nvPr/>
        </p:nvPicPr>
        <p:blipFill rotWithShape="1">
          <a:blip r:embed="rId3">
            <a:extLst>
              <a:ext uri="{28A0092B-C50C-407E-A947-70E740481C1C}">
                <a14:useLocalDpi xmlns:a14="http://schemas.microsoft.com/office/drawing/2010/main" val="0"/>
              </a:ext>
            </a:extLst>
          </a:blip>
          <a:srcRect l="3494" t="2638" r="63009" b="58983"/>
          <a:stretch/>
        </p:blipFill>
        <p:spPr bwMode="auto">
          <a:xfrm>
            <a:off x="6227127" y="1643062"/>
            <a:ext cx="1526223" cy="1490663"/>
          </a:xfrm>
          <a:prstGeom prst="rect">
            <a:avLst/>
          </a:prstGeom>
          <a:ln>
            <a:noFill/>
          </a:ln>
          <a:extLst>
            <a:ext uri="{53640926-AAD7-44D8-BBD7-CCE9431645EC}">
              <a14:shadowObscured xmlns:a14="http://schemas.microsoft.com/office/drawing/2010/main"/>
            </a:ext>
          </a:extLst>
        </p:spPr>
      </p:pic>
      <p:pic>
        <p:nvPicPr>
          <p:cNvPr id="6" name="Imagem 5">
            <a:extLst>
              <a:ext uri="{FF2B5EF4-FFF2-40B4-BE49-F238E27FC236}">
                <a16:creationId xmlns="" xmlns:a16="http://schemas.microsoft.com/office/drawing/2014/main" id="{27C8DA0A-EF20-402A-BFC6-2BDF266A33FD}"/>
              </a:ext>
            </a:extLst>
          </p:cNvPr>
          <p:cNvPicPr/>
          <p:nvPr/>
        </p:nvPicPr>
        <p:blipFill rotWithShape="1">
          <a:blip r:embed="rId3">
            <a:extLst>
              <a:ext uri="{28A0092B-C50C-407E-A947-70E740481C1C}">
                <a14:useLocalDpi xmlns:a14="http://schemas.microsoft.com/office/drawing/2010/main" val="0"/>
              </a:ext>
            </a:extLst>
          </a:blip>
          <a:srcRect l="52633" t="2168" r="13090" b="59288"/>
          <a:stretch/>
        </p:blipFill>
        <p:spPr bwMode="auto">
          <a:xfrm>
            <a:off x="6227127" y="3908169"/>
            <a:ext cx="1526223" cy="1490663"/>
          </a:xfrm>
          <a:prstGeom prst="rect">
            <a:avLst/>
          </a:prstGeom>
          <a:ln>
            <a:noFill/>
          </a:ln>
          <a:extLst>
            <a:ext uri="{53640926-AAD7-44D8-BBD7-CCE9431645EC}">
              <a14:shadowObscured xmlns:a14="http://schemas.microsoft.com/office/drawing/2010/main"/>
            </a:ext>
          </a:extLst>
        </p:spPr>
      </p:pic>
      <p:pic>
        <p:nvPicPr>
          <p:cNvPr id="7" name="Imagem 6">
            <a:extLst>
              <a:ext uri="{FF2B5EF4-FFF2-40B4-BE49-F238E27FC236}">
                <a16:creationId xmlns="" xmlns:a16="http://schemas.microsoft.com/office/drawing/2014/main" id="{AD0D51D7-0991-4084-A187-D08EDCC7D894}"/>
              </a:ext>
            </a:extLst>
          </p:cNvPr>
          <p:cNvPicPr/>
          <p:nvPr/>
        </p:nvPicPr>
        <p:blipFill rotWithShape="1">
          <a:blip r:embed="rId3">
            <a:extLst>
              <a:ext uri="{28A0092B-C50C-407E-A947-70E740481C1C}">
                <a14:useLocalDpi xmlns:a14="http://schemas.microsoft.com/office/drawing/2010/main" val="0"/>
              </a:ext>
            </a:extLst>
          </a:blip>
          <a:srcRect l="2685" t="55409" r="54178" b="10142"/>
          <a:stretch/>
        </p:blipFill>
        <p:spPr bwMode="auto">
          <a:xfrm>
            <a:off x="8865552" y="2122360"/>
            <a:ext cx="1526223" cy="1011365"/>
          </a:xfrm>
          <a:prstGeom prst="rect">
            <a:avLst/>
          </a:prstGeom>
          <a:ln>
            <a:noFill/>
          </a:ln>
          <a:extLst>
            <a:ext uri="{53640926-AAD7-44D8-BBD7-CCE9431645EC}">
              <a14:shadowObscured xmlns:a14="http://schemas.microsoft.com/office/drawing/2010/main"/>
            </a:ext>
          </a:extLst>
        </p:spPr>
      </p:pic>
      <p:pic>
        <p:nvPicPr>
          <p:cNvPr id="8" name="Imagem 7">
            <a:extLst>
              <a:ext uri="{FF2B5EF4-FFF2-40B4-BE49-F238E27FC236}">
                <a16:creationId xmlns="" xmlns:a16="http://schemas.microsoft.com/office/drawing/2014/main" id="{B8FBDB4A-4716-4F4F-B7D8-2FDD4D034C4D}"/>
              </a:ext>
            </a:extLst>
          </p:cNvPr>
          <p:cNvPicPr/>
          <p:nvPr/>
        </p:nvPicPr>
        <p:blipFill rotWithShape="1">
          <a:blip r:embed="rId3">
            <a:extLst>
              <a:ext uri="{28A0092B-C50C-407E-A947-70E740481C1C}">
                <a14:useLocalDpi xmlns:a14="http://schemas.microsoft.com/office/drawing/2010/main" val="0"/>
              </a:ext>
            </a:extLst>
          </a:blip>
          <a:srcRect l="53458" t="66490" r="2561" b="23870"/>
          <a:stretch/>
        </p:blipFill>
        <p:spPr bwMode="auto">
          <a:xfrm>
            <a:off x="8670289" y="4286250"/>
            <a:ext cx="1916748" cy="489364"/>
          </a:xfrm>
          <a:prstGeom prst="rect">
            <a:avLst/>
          </a:prstGeom>
          <a:ln>
            <a:noFill/>
          </a:ln>
          <a:extLst>
            <a:ext uri="{53640926-AAD7-44D8-BBD7-CCE9431645EC}">
              <a14:shadowObscured xmlns:a14="http://schemas.microsoft.com/office/drawing/2010/main"/>
            </a:ext>
          </a:extLst>
        </p:spPr>
      </p:pic>
      <p:sp>
        <p:nvSpPr>
          <p:cNvPr id="10" name="Retângulo 9">
            <a:extLst>
              <a:ext uri="{FF2B5EF4-FFF2-40B4-BE49-F238E27FC236}">
                <a16:creationId xmlns="" xmlns:a16="http://schemas.microsoft.com/office/drawing/2014/main" id="{38F2AD37-3610-4F0A-9F20-B1673F08A119}"/>
              </a:ext>
            </a:extLst>
          </p:cNvPr>
          <p:cNvSpPr/>
          <p:nvPr/>
        </p:nvSpPr>
        <p:spPr>
          <a:xfrm>
            <a:off x="6265225" y="4424901"/>
            <a:ext cx="1450024" cy="228600"/>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cxnSp>
        <p:nvCxnSpPr>
          <p:cNvPr id="12" name="Conexão reta 11">
            <a:extLst>
              <a:ext uri="{FF2B5EF4-FFF2-40B4-BE49-F238E27FC236}">
                <a16:creationId xmlns="" xmlns:a16="http://schemas.microsoft.com/office/drawing/2014/main" id="{1C09F612-E873-40D9-8F84-9F85F7D91EE7}"/>
              </a:ext>
            </a:extLst>
          </p:cNvPr>
          <p:cNvCxnSpPr>
            <a:cxnSpLocks/>
          </p:cNvCxnSpPr>
          <p:nvPr/>
        </p:nvCxnSpPr>
        <p:spPr>
          <a:xfrm flipV="1">
            <a:off x="7715249" y="4336969"/>
            <a:ext cx="955040" cy="8793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Conexão reta 12">
            <a:extLst>
              <a:ext uri="{FF2B5EF4-FFF2-40B4-BE49-F238E27FC236}">
                <a16:creationId xmlns="" xmlns:a16="http://schemas.microsoft.com/office/drawing/2014/main" id="{20015672-EFDE-4124-8EF9-F8E0EE6E7EA6}"/>
              </a:ext>
            </a:extLst>
          </p:cNvPr>
          <p:cNvCxnSpPr>
            <a:cxnSpLocks/>
          </p:cNvCxnSpPr>
          <p:nvPr/>
        </p:nvCxnSpPr>
        <p:spPr>
          <a:xfrm>
            <a:off x="7715249" y="4653501"/>
            <a:ext cx="955040" cy="87932"/>
          </a:xfrm>
          <a:prstGeom prst="line">
            <a:avLst/>
          </a:prstGeom>
        </p:spPr>
        <p:style>
          <a:lnRef idx="1">
            <a:schemeClr val="accent2"/>
          </a:lnRef>
          <a:fillRef idx="0">
            <a:schemeClr val="accent2"/>
          </a:fillRef>
          <a:effectRef idx="0">
            <a:schemeClr val="accent2"/>
          </a:effectRef>
          <a:fontRef idx="minor">
            <a:schemeClr val="tx1"/>
          </a:fontRef>
        </p:style>
      </p:cxnSp>
      <p:sp>
        <p:nvSpPr>
          <p:cNvPr id="22" name="Retângulo 21">
            <a:extLst>
              <a:ext uri="{FF2B5EF4-FFF2-40B4-BE49-F238E27FC236}">
                <a16:creationId xmlns="" xmlns:a16="http://schemas.microsoft.com/office/drawing/2014/main" id="{C7B80C20-2569-465A-8721-5897AB05E37D}"/>
              </a:ext>
            </a:extLst>
          </p:cNvPr>
          <p:cNvSpPr/>
          <p:nvPr/>
        </p:nvSpPr>
        <p:spPr>
          <a:xfrm>
            <a:off x="8670289" y="4336969"/>
            <a:ext cx="1916748" cy="4044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CaixaDeTexto 14">
            <a:extLst>
              <a:ext uri="{FF2B5EF4-FFF2-40B4-BE49-F238E27FC236}">
                <a16:creationId xmlns="" xmlns:a16="http://schemas.microsoft.com/office/drawing/2014/main" id="{BC8E5BBF-976B-48E0-813B-B697A33FF457}"/>
              </a:ext>
            </a:extLst>
          </p:cNvPr>
          <p:cNvSpPr txBox="1"/>
          <p:nvPr/>
        </p:nvSpPr>
        <p:spPr>
          <a:xfrm>
            <a:off x="6058731" y="3147429"/>
            <a:ext cx="1863011" cy="276999"/>
          </a:xfrm>
          <a:prstGeom prst="rect">
            <a:avLst/>
          </a:prstGeom>
          <a:noFill/>
        </p:spPr>
        <p:txBody>
          <a:bodyPr wrap="none" rtlCol="0">
            <a:spAutoFit/>
          </a:bodyPr>
          <a:lstStyle/>
          <a:p>
            <a:r>
              <a:rPr lang="pt-PT" sz="1200" dirty="0"/>
              <a:t>Img.21- Imagem original</a:t>
            </a:r>
          </a:p>
        </p:txBody>
      </p:sp>
      <p:sp>
        <p:nvSpPr>
          <p:cNvPr id="16" name="CaixaDeTexto 15">
            <a:extLst>
              <a:ext uri="{FF2B5EF4-FFF2-40B4-BE49-F238E27FC236}">
                <a16:creationId xmlns="" xmlns:a16="http://schemas.microsoft.com/office/drawing/2014/main" id="{61B71764-C251-4DFA-ADC6-FA7E05A9F406}"/>
              </a:ext>
            </a:extLst>
          </p:cNvPr>
          <p:cNvSpPr txBox="1"/>
          <p:nvPr/>
        </p:nvSpPr>
        <p:spPr>
          <a:xfrm>
            <a:off x="8285792" y="3122044"/>
            <a:ext cx="2632003" cy="276999"/>
          </a:xfrm>
          <a:prstGeom prst="rect">
            <a:avLst/>
          </a:prstGeom>
          <a:noFill/>
        </p:spPr>
        <p:txBody>
          <a:bodyPr wrap="none" rtlCol="0">
            <a:spAutoFit/>
          </a:bodyPr>
          <a:lstStyle/>
          <a:p>
            <a:r>
              <a:rPr lang="pt-PT" sz="1200" dirty="0"/>
              <a:t>Img.22- Análise da área da máscara </a:t>
            </a:r>
          </a:p>
        </p:txBody>
      </p:sp>
      <p:sp>
        <p:nvSpPr>
          <p:cNvPr id="17" name="CaixaDeTexto 16">
            <a:extLst>
              <a:ext uri="{FF2B5EF4-FFF2-40B4-BE49-F238E27FC236}">
                <a16:creationId xmlns="" xmlns:a16="http://schemas.microsoft.com/office/drawing/2014/main" id="{5454F96E-57F8-4F90-945D-20E00D4979D0}"/>
              </a:ext>
            </a:extLst>
          </p:cNvPr>
          <p:cNvSpPr txBox="1"/>
          <p:nvPr/>
        </p:nvSpPr>
        <p:spPr>
          <a:xfrm>
            <a:off x="5647560" y="5387847"/>
            <a:ext cx="2685351" cy="276999"/>
          </a:xfrm>
          <a:prstGeom prst="rect">
            <a:avLst/>
          </a:prstGeom>
          <a:noFill/>
        </p:spPr>
        <p:txBody>
          <a:bodyPr wrap="none" rtlCol="0">
            <a:spAutoFit/>
          </a:bodyPr>
          <a:lstStyle/>
          <a:p>
            <a:r>
              <a:rPr lang="pt-PT" sz="1200" dirty="0"/>
              <a:t>Img.23- Segmentação da cor de pele</a:t>
            </a:r>
          </a:p>
        </p:txBody>
      </p:sp>
      <p:sp>
        <p:nvSpPr>
          <p:cNvPr id="18" name="CaixaDeTexto 17">
            <a:extLst>
              <a:ext uri="{FF2B5EF4-FFF2-40B4-BE49-F238E27FC236}">
                <a16:creationId xmlns="" xmlns:a16="http://schemas.microsoft.com/office/drawing/2014/main" id="{BE2BAB56-3552-44CB-A2F9-0897673258BF}"/>
              </a:ext>
            </a:extLst>
          </p:cNvPr>
          <p:cNvSpPr txBox="1"/>
          <p:nvPr/>
        </p:nvSpPr>
        <p:spPr>
          <a:xfrm>
            <a:off x="8427052" y="4741433"/>
            <a:ext cx="2403222" cy="276999"/>
          </a:xfrm>
          <a:prstGeom prst="rect">
            <a:avLst/>
          </a:prstGeom>
          <a:noFill/>
        </p:spPr>
        <p:txBody>
          <a:bodyPr wrap="none" rtlCol="0">
            <a:spAutoFit/>
          </a:bodyPr>
          <a:lstStyle/>
          <a:p>
            <a:r>
              <a:rPr lang="pt-PT" sz="1200" dirty="0"/>
              <a:t>Img.24- Análise da zona do nariz</a:t>
            </a:r>
          </a:p>
        </p:txBody>
      </p:sp>
    </p:spTree>
    <p:extLst>
      <p:ext uri="{BB962C8B-B14F-4D97-AF65-F5344CB8AC3E}">
        <p14:creationId xmlns:p14="http://schemas.microsoft.com/office/powerpoint/2010/main" val="123300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Bem-vindo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52_TF10001108.potx" id="{3793D530-9557-4B14-8733-11DB0A2239B9}" vid="{B0338133-69E1-48A0-845B-9EDFF6AC1A63}"/>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{B1F85B0C-E303-4844-AD0A-E78C2887E6B4}tf10001108_win32</Template>
  <TotalTime>602</TotalTime>
  <Words>2529</Words>
  <Application>Microsoft Office PowerPoint</Application>
  <PresentationFormat>Ecrã Panorâmico</PresentationFormat>
  <Paragraphs>239</Paragraphs>
  <Slides>11</Slides>
  <Notes>11</Notes>
  <HiddenSlides>0</HiddenSlides>
  <MMClips>0</MMClips>
  <ScaleCrop>false</ScaleCrop>
  <HeadingPairs>
    <vt:vector size="6" baseType="variant">
      <vt:variant>
        <vt:lpstr>Tipos de letra usados</vt:lpstr>
      </vt:variant>
      <vt:variant>
        <vt:i4>8</vt:i4>
      </vt:variant>
      <vt:variant>
        <vt:lpstr>Tema</vt:lpstr>
      </vt:variant>
      <vt:variant>
        <vt:i4>1</vt:i4>
      </vt:variant>
      <vt:variant>
        <vt:lpstr>Títulos dos diapositivos</vt:lpstr>
      </vt:variant>
      <vt:variant>
        <vt:i4>11</vt:i4>
      </vt:variant>
    </vt:vector>
  </HeadingPairs>
  <TitlesOfParts>
    <vt:vector size="20" baseType="lpstr">
      <vt:lpstr>SimSun</vt:lpstr>
      <vt:lpstr>Arial</vt:lpstr>
      <vt:lpstr>Calibri</vt:lpstr>
      <vt:lpstr>Cambria Math</vt:lpstr>
      <vt:lpstr>Segoe UI</vt:lpstr>
      <vt:lpstr>Segoe UI Light</vt:lpstr>
      <vt:lpstr>Times New Roman</vt:lpstr>
      <vt:lpstr>Wingdings</vt:lpstr>
      <vt:lpstr>Bem-vindoDoc</vt:lpstr>
      <vt:lpstr>Deteção de Caras e Colocação de Máscaras</vt:lpstr>
      <vt:lpstr>Introdução e Metodologia</vt:lpstr>
      <vt:lpstr>Diagrama de Blocos</vt:lpstr>
      <vt:lpstr>Segmentação</vt:lpstr>
      <vt:lpstr>Deteção de Contornos e Morfologia</vt:lpstr>
      <vt:lpstr>Análise de Regiões</vt:lpstr>
      <vt:lpstr>Deteção de Olhos</vt:lpstr>
      <vt:lpstr>Criação das Bounding Boxes</vt:lpstr>
      <vt:lpstr>Análise da Região da Máscara</vt:lpstr>
      <vt:lpstr>Discussão e Análise de Resultados</vt:lpstr>
      <vt:lpstr>Obrigado Pela Atenção!!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Deteção de Caras e Colocação de Máscaras</dc:title>
  <dc:creator>Lucas Baptista (1170821)</dc:creator>
  <cp:keywords/>
  <cp:lastModifiedBy>João Paulo Alves</cp:lastModifiedBy>
  <cp:revision>57</cp:revision>
  <dcterms:created xsi:type="dcterms:W3CDTF">2020-12-17T18:03:09Z</dcterms:created>
  <dcterms:modified xsi:type="dcterms:W3CDTF">2020-12-21T12:49:56Z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